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9"/>
  </p:notesMasterIdLst>
  <p:sldIdLst>
    <p:sldId id="256" r:id="rId2"/>
    <p:sldId id="257" r:id="rId3"/>
    <p:sldId id="258" r:id="rId4"/>
    <p:sldId id="276" r:id="rId5"/>
    <p:sldId id="260" r:id="rId6"/>
    <p:sldId id="329" r:id="rId7"/>
    <p:sldId id="277" r:id="rId8"/>
    <p:sldId id="278" r:id="rId9"/>
    <p:sldId id="286" r:id="rId10"/>
    <p:sldId id="263" r:id="rId11"/>
    <p:sldId id="284" r:id="rId12"/>
    <p:sldId id="285" r:id="rId13"/>
    <p:sldId id="325" r:id="rId14"/>
    <p:sldId id="280" r:id="rId15"/>
    <p:sldId id="279" r:id="rId16"/>
    <p:sldId id="281" r:id="rId17"/>
    <p:sldId id="282" r:id="rId18"/>
    <p:sldId id="283" r:id="rId19"/>
    <p:sldId id="287" r:id="rId20"/>
    <p:sldId id="302" r:id="rId21"/>
    <p:sldId id="289" r:id="rId22"/>
    <p:sldId id="290" r:id="rId23"/>
    <p:sldId id="300" r:id="rId24"/>
    <p:sldId id="307" r:id="rId25"/>
    <p:sldId id="331" r:id="rId26"/>
    <p:sldId id="332" r:id="rId27"/>
    <p:sldId id="333" r:id="rId28"/>
    <p:sldId id="303" r:id="rId29"/>
    <p:sldId id="299" r:id="rId30"/>
    <p:sldId id="312" r:id="rId31"/>
    <p:sldId id="335" r:id="rId32"/>
    <p:sldId id="301" r:id="rId33"/>
    <p:sldId id="339" r:id="rId34"/>
    <p:sldId id="341" r:id="rId35"/>
    <p:sldId id="291" r:id="rId36"/>
    <p:sldId id="342" r:id="rId37"/>
    <p:sldId id="336" r:id="rId38"/>
    <p:sldId id="313" r:id="rId39"/>
    <p:sldId id="343" r:id="rId40"/>
    <p:sldId id="314" r:id="rId41"/>
    <p:sldId id="324" r:id="rId42"/>
    <p:sldId id="337" r:id="rId43"/>
    <p:sldId id="292" r:id="rId44"/>
    <p:sldId id="318" r:id="rId45"/>
    <p:sldId id="294" r:id="rId46"/>
    <p:sldId id="315" r:id="rId47"/>
    <p:sldId id="316" r:id="rId48"/>
    <p:sldId id="317" r:id="rId49"/>
    <p:sldId id="293" r:id="rId50"/>
    <p:sldId id="319" r:id="rId51"/>
    <p:sldId id="320" r:id="rId52"/>
    <p:sldId id="345" r:id="rId53"/>
    <p:sldId id="346" r:id="rId54"/>
    <p:sldId id="296" r:id="rId55"/>
    <p:sldId id="297" r:id="rId56"/>
    <p:sldId id="327" r:id="rId57"/>
    <p:sldId id="298" r:id="rId58"/>
    <p:sldId id="288" r:id="rId59"/>
    <p:sldId id="321" r:id="rId60"/>
    <p:sldId id="328" r:id="rId61"/>
    <p:sldId id="264" r:id="rId62"/>
    <p:sldId id="265" r:id="rId63"/>
    <p:sldId id="266" r:id="rId64"/>
    <p:sldId id="275" r:id="rId65"/>
    <p:sldId id="323" r:id="rId66"/>
    <p:sldId id="347" r:id="rId67"/>
    <p:sldId id="33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u Mortan" userId="S::alexandru.mortan@endava.com::dfb077ba-eb94-47b9-8a64-9e9f8bfb0588" providerId="AD" clId="Web-{0FBDEA2F-5A96-4229-A12C-4968F07D375F}"/>
    <pc:docChg chg="addSld modSld">
      <pc:chgData name="Alexandru Mortan" userId="S::alexandru.mortan@endava.com::dfb077ba-eb94-47b9-8a64-9e9f8bfb0588" providerId="AD" clId="Web-{0FBDEA2F-5A96-4229-A12C-4968F07D375F}" dt="2018-03-30T14:47:08.290" v="49"/>
      <pc:docMkLst>
        <pc:docMk/>
      </pc:docMkLst>
      <pc:sldChg chg="addSp delSp modSp new mod setBg setClrOvrMap">
        <pc:chgData name="Alexandru Mortan" userId="S::alexandru.mortan@endava.com::dfb077ba-eb94-47b9-8a64-9e9f8bfb0588" providerId="AD" clId="Web-{0FBDEA2F-5A96-4229-A12C-4968F07D375F}" dt="2018-03-30T14:47:08.290" v="49"/>
        <pc:sldMkLst>
          <pc:docMk/>
          <pc:sldMk cId="2543847301" sldId="347"/>
        </pc:sldMkLst>
        <pc:spChg chg="del mod">
          <ac:chgData name="Alexandru Mortan" userId="S::alexandru.mortan@endava.com::dfb077ba-eb94-47b9-8a64-9e9f8bfb0588" providerId="AD" clId="Web-{0FBDEA2F-5A96-4229-A12C-4968F07D375F}" dt="2018-03-30T14:40:00.683" v="11"/>
          <ac:spMkLst>
            <pc:docMk/>
            <pc:sldMk cId="2543847301" sldId="347"/>
            <ac:spMk id="2" creationId="{F99335E9-A8AF-4770-8BD7-B1B8E5AF437C}"/>
          </ac:spMkLst>
        </pc:spChg>
        <pc:spChg chg="del">
          <ac:chgData name="Alexandru Mortan" userId="S::alexandru.mortan@endava.com::dfb077ba-eb94-47b9-8a64-9e9f8bfb0588" providerId="AD" clId="Web-{0FBDEA2F-5A96-4229-A12C-4968F07D375F}" dt="2018-03-30T14:40:12.185" v="13"/>
          <ac:spMkLst>
            <pc:docMk/>
            <pc:sldMk cId="2543847301" sldId="347"/>
            <ac:spMk id="3" creationId="{855D35C6-C4C5-4EF8-8E62-20C79295DD1E}"/>
          </ac:spMkLst>
        </pc:spChg>
        <pc:spChg chg="add del mod">
          <ac:chgData name="Alexandru Mortan" userId="S::alexandru.mortan@endava.com::dfb077ba-eb94-47b9-8a64-9e9f8bfb0588" providerId="AD" clId="Web-{0FBDEA2F-5A96-4229-A12C-4968F07D375F}" dt="2018-03-30T14:40:02.777" v="12"/>
          <ac:spMkLst>
            <pc:docMk/>
            <pc:sldMk cId="2543847301" sldId="347"/>
            <ac:spMk id="5" creationId="{462DAAA4-54BB-4E91-8EBB-DD2C541F2703}"/>
          </ac:spMkLst>
        </pc:spChg>
        <pc:spChg chg="add del mod">
          <ac:chgData name="Alexandru Mortan" userId="S::alexandru.mortan@endava.com::dfb077ba-eb94-47b9-8a64-9e9f8bfb0588" providerId="AD" clId="Web-{0FBDEA2F-5A96-4229-A12C-4968F07D375F}" dt="2018-03-30T14:40:17.295" v="17"/>
          <ac:spMkLst>
            <pc:docMk/>
            <pc:sldMk cId="2543847301" sldId="347"/>
            <ac:spMk id="6" creationId="{11FF3CF9-CCC7-47DC-AAD6-581DED136AA0}"/>
          </ac:spMkLst>
        </pc:spChg>
        <pc:spChg chg="add del mod ord">
          <ac:chgData name="Alexandru Mortan" userId="S::alexandru.mortan@endava.com::dfb077ba-eb94-47b9-8a64-9e9f8bfb0588" providerId="AD" clId="Web-{0FBDEA2F-5A96-4229-A12C-4968F07D375F}" dt="2018-03-30T14:44:57.271" v="46"/>
          <ac:spMkLst>
            <pc:docMk/>
            <pc:sldMk cId="2543847301" sldId="347"/>
            <ac:spMk id="8" creationId="{ED37DF24-6AE7-4B7B-89E5-E7D8C280C140}"/>
          </ac:spMkLst>
        </pc:spChg>
        <pc:spChg chg="add del">
          <ac:chgData name="Alexandru Mortan" userId="S::alexandru.mortan@endava.com::dfb077ba-eb94-47b9-8a64-9e9f8bfb0588" providerId="AD" clId="Web-{0FBDEA2F-5A96-4229-A12C-4968F07D375F}" dt="2018-03-30T14:44:48.895" v="44"/>
          <ac:spMkLst>
            <pc:docMk/>
            <pc:sldMk cId="2543847301" sldId="347"/>
            <ac:spMk id="14" creationId="{B547373F-AF2E-4907-B442-9F902B387FD0}"/>
          </ac:spMkLst>
        </pc:spChg>
        <pc:picChg chg="add del mod">
          <ac:chgData name="Alexandru Mortan" userId="S::alexandru.mortan@endava.com::dfb077ba-eb94-47b9-8a64-9e9f8bfb0588" providerId="AD" clId="Web-{0FBDEA2F-5A96-4229-A12C-4968F07D375F}" dt="2018-03-30T14:45:07.021" v="47"/>
          <ac:picMkLst>
            <pc:docMk/>
            <pc:sldMk cId="2543847301" sldId="347"/>
            <ac:picMk id="9" creationId="{120C41D8-A2EC-44DA-AB2E-9B654D89C397}"/>
          </ac:picMkLst>
        </pc:picChg>
        <pc:picChg chg="add mod">
          <ac:chgData name="Alexandru Mortan" userId="S::alexandru.mortan@endava.com::dfb077ba-eb94-47b9-8a64-9e9f8bfb0588" providerId="AD" clId="Web-{0FBDEA2F-5A96-4229-A12C-4968F07D375F}" dt="2018-03-30T14:47:08.290" v="49"/>
          <ac:picMkLst>
            <pc:docMk/>
            <pc:sldMk cId="2543847301" sldId="347"/>
            <ac:picMk id="11" creationId="{12C1DFA0-592D-439D-9679-71008617CF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7ADA7-4ABC-40CA-AF94-F0456FF6FBB3}" type="datetimeFigureOut">
              <a:rPr lang="en-US"/>
              <a:t>3/30/2018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9FA23-CBF3-460D-B697-72C0ACF9D8C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93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9FA23-CBF3-460D-B697-72C0ACF9D8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74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9FA23-CBF3-460D-B697-72C0ACF9D8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05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9FA23-CBF3-460D-B697-72C0ACF9D8CE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23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9FA23-CBF3-460D-B697-72C0ACF9D8CE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50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9FA23-CBF3-460D-B697-72C0ACF9D8CE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10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9FA23-CBF3-460D-B697-72C0ACF9D8C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32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9FA23-CBF3-460D-B697-72C0ACF9D8CE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23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6BC4-115A-4620-AD9D-A3F43CE44639}" type="datetime1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9F269-EB54-4A9E-880B-D7941EEC9188}" type="datetime1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298DF-A7B8-4565-A028-3F9915358600}" type="datetime1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6C1C-C6D7-4BFA-B7E2-415D72402D3C}" type="datetime1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264AA-769D-4FB6-8410-520BD9A60686}" type="datetime1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21A6C-4C8D-4C46-B8C3-D3BB897B7074}" type="datetime1">
              <a:rPr lang="en-US" smtClean="0"/>
              <a:t>3/30/2018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88B98-6147-4B74-B23C-5E96D3C600BA}" type="datetime1">
              <a:rPr lang="en-US" smtClean="0"/>
              <a:t>3/30/2018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8530E-9A72-4D82-9810-8A6E1328A207}" type="datetime1">
              <a:rPr lang="en-US" smtClean="0"/>
              <a:t>3/30/2018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1E78-E4E0-46F5-9560-C914040B5B55}" type="datetime1">
              <a:rPr lang="en-US" smtClean="0"/>
              <a:t>3/30/2018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AB43F-DB0C-4471-B84E-2DE23CBF9C70}" type="datetime1">
              <a:rPr lang="en-US" smtClean="0"/>
              <a:t>3/30/2018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31056-AE1B-438F-9A2D-BAE27F1B5552}" type="datetime1">
              <a:rPr lang="en-US" smtClean="0"/>
              <a:t>3/30/2018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24B0A-C3C8-4643-9433-5ED1B1A2644F}" type="datetime1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0">
            <a:extLst>
              <a:ext uri="{FF2B5EF4-FFF2-40B4-BE49-F238E27FC236}">
                <a16:creationId xmlns:a16="http://schemas.microsoft.com/office/drawing/2014/main" id="{B558F58E-93BA-44A3-BCDA-585AFF2E4F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0">
            <a:extLst>
              <a:ext uri="{FF2B5EF4-FFF2-40B4-BE49-F238E27FC236}">
                <a16:creationId xmlns:a16="http://schemas.microsoft.com/office/drawing/2014/main" id="{B558F58E-93BA-44A3-BCDA-585AFF2E4F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6" descr="A close up of a toy&#10;&#10;Description generated with high confidence">
            <a:extLst>
              <a:ext uri="{FF2B5EF4-FFF2-40B4-BE49-F238E27FC236}">
                <a16:creationId xmlns:a16="http://schemas.microsoft.com/office/drawing/2014/main" id="{ACFF66D4-EA75-4C16-91E5-C0C47AA17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53" r="4732" b="-1"/>
          <a:stretch/>
        </p:blipFill>
        <p:spPr>
          <a:xfrm>
            <a:off x="5913123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cxnSp>
        <p:nvCxnSpPr>
          <p:cNvPr id="22" name="Straight Arrow Connector 22">
            <a:extLst>
              <a:ext uri="{FF2B5EF4-FFF2-40B4-BE49-F238E27FC236}">
                <a16:creationId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5320" y="2631125"/>
            <a:ext cx="4983480" cy="2397443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300"/>
              <a:t>Automating financial processes</a:t>
            </a:r>
            <a:br>
              <a:rPr lang="en-US" sz="3300">
                <a:latin typeface="+mj-ea"/>
                <a:cs typeface="+mj-ea"/>
              </a:rPr>
            </a:br>
            <a:br>
              <a:rPr lang="en-US" sz="3300">
                <a:latin typeface="+mj-ea"/>
                <a:cs typeface="+mj-ea"/>
              </a:rPr>
            </a:br>
            <a:br>
              <a:rPr lang="en-US" sz="3300">
                <a:latin typeface="+mj-ea"/>
                <a:cs typeface="+mj-ea"/>
              </a:rPr>
            </a:br>
            <a:br>
              <a:rPr lang="en-US" sz="3300">
                <a:latin typeface="+mj-ea"/>
                <a:cs typeface="+mj-ea"/>
              </a:rPr>
            </a:br>
            <a:r>
              <a:rPr lang="en-US" sz="3300"/>
              <a:t>*using Machine Learning</a:t>
            </a:r>
          </a:p>
          <a:p>
            <a:pPr algn="l"/>
            <a:br>
              <a:rPr lang="en-US" sz="3300">
                <a:latin typeface="+mj-ea"/>
                <a:cs typeface="+mj-ea"/>
              </a:rPr>
            </a:br>
            <a:endParaRPr lang="en-US" sz="3300"/>
          </a:p>
          <a:p>
            <a:pPr algn="l"/>
            <a:endParaRPr lang="en-US" sz="3300"/>
          </a:p>
        </p:txBody>
      </p:sp>
      <p:cxnSp>
        <p:nvCxnSpPr>
          <p:cNvPr id="26" name="Straight Arrow Connector 22">
            <a:extLst>
              <a:ext uri="{FF2B5EF4-FFF2-40B4-BE49-F238E27FC236}">
                <a16:creationId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Right 10">
            <a:extLst>
              <a:ext uri="{FF2B5EF4-FFF2-40B4-BE49-F238E27FC236}">
                <a16:creationId xmlns:a16="http://schemas.microsoft.com/office/drawing/2014/main" id="{8F46A596-E12F-4316-89F5-5F05CDF8245D}"/>
              </a:ext>
            </a:extLst>
          </p:cNvPr>
          <p:cNvSpPr/>
          <p:nvPr/>
        </p:nvSpPr>
        <p:spPr>
          <a:xfrm>
            <a:off x="3105966" y="3278334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DB9029-F45A-4CB3-BC2D-D3F4097A27E3}"/>
              </a:ext>
            </a:extLst>
          </p:cNvPr>
          <p:cNvSpPr/>
          <p:nvPr/>
        </p:nvSpPr>
        <p:spPr>
          <a:xfrm>
            <a:off x="8149190" y="3105150"/>
            <a:ext cx="1656497" cy="88574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TESSERACT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CB01621-BC72-4693-9907-744D4F914BD9}"/>
              </a:ext>
            </a:extLst>
          </p:cNvPr>
          <p:cNvSpPr/>
          <p:nvPr/>
        </p:nvSpPr>
        <p:spPr>
          <a:xfrm>
            <a:off x="6726416" y="3278334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0" descr="A black sign with white letters&#10;&#10;Description generated with very high confidence">
            <a:extLst>
              <a:ext uri="{FF2B5EF4-FFF2-40B4-BE49-F238E27FC236}">
                <a16:creationId xmlns:a16="http://schemas.microsoft.com/office/drawing/2014/main" id="{0314EDFE-D459-4E43-B224-4BBF1891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03" y="2533650"/>
            <a:ext cx="1721494" cy="1725333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9159EBCB-419C-4AF7-B376-3AE56ABFB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435" y="2486025"/>
            <a:ext cx="2001017" cy="20038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9FE8D6-6635-4C2F-94EA-3EFFB839569B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1547692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Right 10">
            <a:extLst>
              <a:ext uri="{FF2B5EF4-FFF2-40B4-BE49-F238E27FC236}">
                <a16:creationId xmlns:a16="http://schemas.microsoft.com/office/drawing/2014/main" id="{8F46A596-E12F-4316-89F5-5F05CDF8245D}"/>
              </a:ext>
            </a:extLst>
          </p:cNvPr>
          <p:cNvSpPr/>
          <p:nvPr/>
        </p:nvSpPr>
        <p:spPr>
          <a:xfrm>
            <a:off x="3105966" y="3278334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DB9029-F45A-4CB3-BC2D-D3F4097A27E3}"/>
              </a:ext>
            </a:extLst>
          </p:cNvPr>
          <p:cNvSpPr/>
          <p:nvPr/>
        </p:nvSpPr>
        <p:spPr>
          <a:xfrm>
            <a:off x="8149190" y="3105150"/>
            <a:ext cx="1656497" cy="88574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TESSERACT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CB01621-BC72-4693-9907-744D4F914BD9}"/>
              </a:ext>
            </a:extLst>
          </p:cNvPr>
          <p:cNvSpPr/>
          <p:nvPr/>
        </p:nvSpPr>
        <p:spPr>
          <a:xfrm>
            <a:off x="6726416" y="3278334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0" descr="A black sign with white letters&#10;&#10;Description generated with very high confidence">
            <a:extLst>
              <a:ext uri="{FF2B5EF4-FFF2-40B4-BE49-F238E27FC236}">
                <a16:creationId xmlns:a16="http://schemas.microsoft.com/office/drawing/2014/main" id="{0314EDFE-D459-4E43-B224-4BBF1891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03" y="2533650"/>
            <a:ext cx="1721494" cy="1725333"/>
          </a:xfrm>
          <a:prstGeom prst="rect">
            <a:avLst/>
          </a:prstGeom>
        </p:spPr>
      </p:pic>
      <p:pic>
        <p:nvPicPr>
          <p:cNvPr id="2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B74BED0D-26AC-411D-B9B7-9F9E3A5B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706" y="2567126"/>
            <a:ext cx="1954772" cy="19566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6A1DB-B97D-4DD5-8709-B10A4725D4D3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394712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Right 10">
            <a:extLst>
              <a:ext uri="{FF2B5EF4-FFF2-40B4-BE49-F238E27FC236}">
                <a16:creationId xmlns:a16="http://schemas.microsoft.com/office/drawing/2014/main" id="{8F46A596-E12F-4316-89F5-5F05CDF8245D}"/>
              </a:ext>
            </a:extLst>
          </p:cNvPr>
          <p:cNvSpPr/>
          <p:nvPr/>
        </p:nvSpPr>
        <p:spPr>
          <a:xfrm>
            <a:off x="3105966" y="3278334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DB9029-F45A-4CB3-BC2D-D3F4097A27E3}"/>
              </a:ext>
            </a:extLst>
          </p:cNvPr>
          <p:cNvSpPr/>
          <p:nvPr/>
        </p:nvSpPr>
        <p:spPr>
          <a:xfrm>
            <a:off x="8149190" y="3105150"/>
            <a:ext cx="1656497" cy="88574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TESSERACT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CB01621-BC72-4693-9907-744D4F914BD9}"/>
              </a:ext>
            </a:extLst>
          </p:cNvPr>
          <p:cNvSpPr/>
          <p:nvPr/>
        </p:nvSpPr>
        <p:spPr>
          <a:xfrm>
            <a:off x="6726416" y="3278334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0" descr="A black sign with white letters&#10;&#10;Description generated with very high confidence">
            <a:extLst>
              <a:ext uri="{FF2B5EF4-FFF2-40B4-BE49-F238E27FC236}">
                <a16:creationId xmlns:a16="http://schemas.microsoft.com/office/drawing/2014/main" id="{0314EDFE-D459-4E43-B224-4BBF1891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03" y="2533650"/>
            <a:ext cx="1721494" cy="1725333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9159EBCB-419C-4AF7-B376-3AE56ABFB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435" y="2486025"/>
            <a:ext cx="2001017" cy="20038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E57123-3124-417D-BC58-DDB73DB17C11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120056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56FFA60-1A78-4638-83BD-6F023FA165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2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drawing of a face&#10;&#10;Description generated with high confidence">
            <a:extLst>
              <a:ext uri="{FF2B5EF4-FFF2-40B4-BE49-F238E27FC236}">
                <a16:creationId xmlns:a16="http://schemas.microsoft.com/office/drawing/2014/main" id="{29608828-B145-44D1-90FD-6EE9E78D9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75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1938C2-42E9-4E6F-9CB4-6F25F70384E1}"/>
              </a:ext>
            </a:extLst>
          </p:cNvPr>
          <p:cNvSpPr/>
          <p:nvPr/>
        </p:nvSpPr>
        <p:spPr>
          <a:xfrm>
            <a:off x="5926106" y="2060237"/>
            <a:ext cx="6167505" cy="290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FDSFS</a:t>
            </a:r>
          </a:p>
        </p:txBody>
      </p:sp>
      <p:pic>
        <p:nvPicPr>
          <p:cNvPr id="9" name="Picture 9" descr="A black sign with white letters&#10;&#10;Description generated with very high confidence">
            <a:extLst>
              <a:ext uri="{FF2B5EF4-FFF2-40B4-BE49-F238E27FC236}">
                <a16:creationId xmlns:a16="http://schemas.microsoft.com/office/drawing/2014/main" id="{1AB3B4F9-00E5-412F-8ED8-81D528858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48" y="2667675"/>
            <a:ext cx="1435781" cy="143114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F46A596-E12F-4316-89F5-5F05CDF8245D}"/>
              </a:ext>
            </a:extLst>
          </p:cNvPr>
          <p:cNvSpPr/>
          <p:nvPr/>
        </p:nvSpPr>
        <p:spPr>
          <a:xfrm>
            <a:off x="2029358" y="3270790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3AC0E8E8-53F5-49C8-BB97-71B394F77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838" y="2667000"/>
            <a:ext cx="1547812" cy="155257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DB9029-F45A-4CB3-BC2D-D3F4097A27E3}"/>
              </a:ext>
            </a:extLst>
          </p:cNvPr>
          <p:cNvSpPr/>
          <p:nvPr/>
        </p:nvSpPr>
        <p:spPr>
          <a:xfrm>
            <a:off x="10270647" y="3107462"/>
            <a:ext cx="1586713" cy="73183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TESSERACT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CB01621-BC72-4693-9907-744D4F914BD9}"/>
              </a:ext>
            </a:extLst>
          </p:cNvPr>
          <p:cNvSpPr/>
          <p:nvPr/>
        </p:nvSpPr>
        <p:spPr>
          <a:xfrm>
            <a:off x="4782806" y="3232360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27BAF7-3D48-4EF6-A28F-B7A27CF65CB6}"/>
              </a:ext>
            </a:extLst>
          </p:cNvPr>
          <p:cNvSpPr/>
          <p:nvPr/>
        </p:nvSpPr>
        <p:spPr>
          <a:xfrm>
            <a:off x="6040436" y="3085604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 REST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4737AF3-F429-4C5A-8D42-5A84DFDC4373}"/>
              </a:ext>
            </a:extLst>
          </p:cNvPr>
          <p:cNvSpPr/>
          <p:nvPr/>
        </p:nvSpPr>
        <p:spPr>
          <a:xfrm>
            <a:off x="10366746" y="3085604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TESSERACT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FF6832-7C6E-491D-B6E1-F6EE49D80F5F}"/>
              </a:ext>
            </a:extLst>
          </p:cNvPr>
          <p:cNvSpPr/>
          <p:nvPr/>
        </p:nvSpPr>
        <p:spPr>
          <a:xfrm>
            <a:off x="10470725" y="3085604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TESSERACT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C0376D-67FD-4F7C-BF0E-0DE7EEF25EA0}"/>
              </a:ext>
            </a:extLst>
          </p:cNvPr>
          <p:cNvSpPr/>
          <p:nvPr/>
        </p:nvSpPr>
        <p:spPr>
          <a:xfrm>
            <a:off x="8069263" y="3270250"/>
            <a:ext cx="1664167" cy="40481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RABBIT MQ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B5E40BC-10BE-4EA0-A00D-136CE3933BC7}"/>
              </a:ext>
            </a:extLst>
          </p:cNvPr>
          <p:cNvSpPr/>
          <p:nvPr/>
        </p:nvSpPr>
        <p:spPr>
          <a:xfrm>
            <a:off x="7631529" y="3318828"/>
            <a:ext cx="334363" cy="3113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F227DB8-2B0E-4E51-BD44-395993F64717}"/>
              </a:ext>
            </a:extLst>
          </p:cNvPr>
          <p:cNvSpPr/>
          <p:nvPr/>
        </p:nvSpPr>
        <p:spPr>
          <a:xfrm>
            <a:off x="9841910" y="3357258"/>
            <a:ext cx="334363" cy="3113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DBA36-651B-4364-A72D-CFB6C219E95B}"/>
              </a:ext>
            </a:extLst>
          </p:cNvPr>
          <p:cNvSpPr txBox="1"/>
          <p:nvPr/>
        </p:nvSpPr>
        <p:spPr>
          <a:xfrm>
            <a:off x="5415779" y="21240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OCR Pipeline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C4F1B0-0D90-466C-A438-F52D39BE9E90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3790076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1938C2-42E9-4E6F-9CB4-6F25F70384E1}"/>
              </a:ext>
            </a:extLst>
          </p:cNvPr>
          <p:cNvSpPr/>
          <p:nvPr/>
        </p:nvSpPr>
        <p:spPr>
          <a:xfrm>
            <a:off x="5926106" y="2060237"/>
            <a:ext cx="6167505" cy="290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FDSFS</a:t>
            </a:r>
          </a:p>
        </p:txBody>
      </p:sp>
      <p:pic>
        <p:nvPicPr>
          <p:cNvPr id="9" name="Picture 9" descr="A black sign with white letters&#10;&#10;Description generated with very high confidence">
            <a:extLst>
              <a:ext uri="{FF2B5EF4-FFF2-40B4-BE49-F238E27FC236}">
                <a16:creationId xmlns:a16="http://schemas.microsoft.com/office/drawing/2014/main" id="{1AB3B4F9-00E5-412F-8ED8-81D528858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48" y="2667675"/>
            <a:ext cx="1435781" cy="143114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F46A596-E12F-4316-89F5-5F05CDF8245D}"/>
              </a:ext>
            </a:extLst>
          </p:cNvPr>
          <p:cNvSpPr/>
          <p:nvPr/>
        </p:nvSpPr>
        <p:spPr>
          <a:xfrm>
            <a:off x="2029358" y="3270790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3AC0E8E8-53F5-49C8-BB97-71B394F77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838" y="2667000"/>
            <a:ext cx="1547812" cy="155257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DB9029-F45A-4CB3-BC2D-D3F4097A27E3}"/>
              </a:ext>
            </a:extLst>
          </p:cNvPr>
          <p:cNvSpPr/>
          <p:nvPr/>
        </p:nvSpPr>
        <p:spPr>
          <a:xfrm>
            <a:off x="10270647" y="3107462"/>
            <a:ext cx="1586713" cy="73183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TESSERACT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CB01621-BC72-4693-9907-744D4F914BD9}"/>
              </a:ext>
            </a:extLst>
          </p:cNvPr>
          <p:cNvSpPr/>
          <p:nvPr/>
        </p:nvSpPr>
        <p:spPr>
          <a:xfrm>
            <a:off x="4782806" y="3232360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27BAF7-3D48-4EF6-A28F-B7A27CF65CB6}"/>
              </a:ext>
            </a:extLst>
          </p:cNvPr>
          <p:cNvSpPr/>
          <p:nvPr/>
        </p:nvSpPr>
        <p:spPr>
          <a:xfrm>
            <a:off x="6040436" y="3085604"/>
            <a:ext cx="1490477" cy="731953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 REST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4737AF3-F429-4C5A-8D42-5A84DFDC4373}"/>
              </a:ext>
            </a:extLst>
          </p:cNvPr>
          <p:cNvSpPr/>
          <p:nvPr/>
        </p:nvSpPr>
        <p:spPr>
          <a:xfrm>
            <a:off x="10366746" y="3085604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TESSERACT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FF6832-7C6E-491D-B6E1-F6EE49D80F5F}"/>
              </a:ext>
            </a:extLst>
          </p:cNvPr>
          <p:cNvSpPr/>
          <p:nvPr/>
        </p:nvSpPr>
        <p:spPr>
          <a:xfrm>
            <a:off x="10470725" y="3085604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TESSERACT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C0376D-67FD-4F7C-BF0E-0DE7EEF25EA0}"/>
              </a:ext>
            </a:extLst>
          </p:cNvPr>
          <p:cNvSpPr/>
          <p:nvPr/>
        </p:nvSpPr>
        <p:spPr>
          <a:xfrm>
            <a:off x="8069263" y="3270250"/>
            <a:ext cx="1664167" cy="40481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RABBIT MQ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B5E40BC-10BE-4EA0-A00D-136CE3933BC7}"/>
              </a:ext>
            </a:extLst>
          </p:cNvPr>
          <p:cNvSpPr/>
          <p:nvPr/>
        </p:nvSpPr>
        <p:spPr>
          <a:xfrm>
            <a:off x="7631529" y="3318828"/>
            <a:ext cx="334363" cy="3113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F227DB8-2B0E-4E51-BD44-395993F64717}"/>
              </a:ext>
            </a:extLst>
          </p:cNvPr>
          <p:cNvSpPr/>
          <p:nvPr/>
        </p:nvSpPr>
        <p:spPr>
          <a:xfrm>
            <a:off x="9841910" y="3357258"/>
            <a:ext cx="334363" cy="3113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DBA36-651B-4364-A72D-CFB6C219E95B}"/>
              </a:ext>
            </a:extLst>
          </p:cNvPr>
          <p:cNvSpPr txBox="1"/>
          <p:nvPr/>
        </p:nvSpPr>
        <p:spPr>
          <a:xfrm>
            <a:off x="5415779" y="21240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OCR Pipeline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89A1B8-22EF-456C-BFEA-9043B9F71D7C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2541813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1938C2-42E9-4E6F-9CB4-6F25F70384E1}"/>
              </a:ext>
            </a:extLst>
          </p:cNvPr>
          <p:cNvSpPr/>
          <p:nvPr/>
        </p:nvSpPr>
        <p:spPr>
          <a:xfrm>
            <a:off x="5926106" y="2060237"/>
            <a:ext cx="6167505" cy="290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FDSFS</a:t>
            </a:r>
          </a:p>
        </p:txBody>
      </p:sp>
      <p:pic>
        <p:nvPicPr>
          <p:cNvPr id="9" name="Picture 9" descr="A black sign with white letters&#10;&#10;Description generated with very high confidence">
            <a:extLst>
              <a:ext uri="{FF2B5EF4-FFF2-40B4-BE49-F238E27FC236}">
                <a16:creationId xmlns:a16="http://schemas.microsoft.com/office/drawing/2014/main" id="{1AB3B4F9-00E5-412F-8ED8-81D528858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48" y="2667675"/>
            <a:ext cx="1435781" cy="143114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F46A596-E12F-4316-89F5-5F05CDF8245D}"/>
              </a:ext>
            </a:extLst>
          </p:cNvPr>
          <p:cNvSpPr/>
          <p:nvPr/>
        </p:nvSpPr>
        <p:spPr>
          <a:xfrm>
            <a:off x="2029358" y="3270790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3AC0E8E8-53F5-49C8-BB97-71B394F77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838" y="2667000"/>
            <a:ext cx="1547812" cy="155257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DB9029-F45A-4CB3-BC2D-D3F4097A27E3}"/>
              </a:ext>
            </a:extLst>
          </p:cNvPr>
          <p:cNvSpPr/>
          <p:nvPr/>
        </p:nvSpPr>
        <p:spPr>
          <a:xfrm>
            <a:off x="10270647" y="3107462"/>
            <a:ext cx="1586713" cy="73183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TESSERACT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CB01621-BC72-4693-9907-744D4F914BD9}"/>
              </a:ext>
            </a:extLst>
          </p:cNvPr>
          <p:cNvSpPr/>
          <p:nvPr/>
        </p:nvSpPr>
        <p:spPr>
          <a:xfrm>
            <a:off x="4782806" y="3232360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27BAF7-3D48-4EF6-A28F-B7A27CF65CB6}"/>
              </a:ext>
            </a:extLst>
          </p:cNvPr>
          <p:cNvSpPr/>
          <p:nvPr/>
        </p:nvSpPr>
        <p:spPr>
          <a:xfrm>
            <a:off x="6040436" y="3085604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 REST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4737AF3-F429-4C5A-8D42-5A84DFDC4373}"/>
              </a:ext>
            </a:extLst>
          </p:cNvPr>
          <p:cNvSpPr/>
          <p:nvPr/>
        </p:nvSpPr>
        <p:spPr>
          <a:xfrm>
            <a:off x="10366746" y="3085604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TESSERACT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FF6832-7C6E-491D-B6E1-F6EE49D80F5F}"/>
              </a:ext>
            </a:extLst>
          </p:cNvPr>
          <p:cNvSpPr/>
          <p:nvPr/>
        </p:nvSpPr>
        <p:spPr>
          <a:xfrm>
            <a:off x="10470725" y="3085604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TESSERACT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C0376D-67FD-4F7C-BF0E-0DE7EEF25EA0}"/>
              </a:ext>
            </a:extLst>
          </p:cNvPr>
          <p:cNvSpPr/>
          <p:nvPr/>
        </p:nvSpPr>
        <p:spPr>
          <a:xfrm>
            <a:off x="8069263" y="3270250"/>
            <a:ext cx="1664167" cy="404813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RABBIT MQ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B5E40BC-10BE-4EA0-A00D-136CE3933BC7}"/>
              </a:ext>
            </a:extLst>
          </p:cNvPr>
          <p:cNvSpPr/>
          <p:nvPr/>
        </p:nvSpPr>
        <p:spPr>
          <a:xfrm>
            <a:off x="7631529" y="3318828"/>
            <a:ext cx="334363" cy="3113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F227DB8-2B0E-4E51-BD44-395993F64717}"/>
              </a:ext>
            </a:extLst>
          </p:cNvPr>
          <p:cNvSpPr/>
          <p:nvPr/>
        </p:nvSpPr>
        <p:spPr>
          <a:xfrm>
            <a:off x="9841910" y="3357258"/>
            <a:ext cx="334363" cy="3113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DBA36-651B-4364-A72D-CFB6C219E95B}"/>
              </a:ext>
            </a:extLst>
          </p:cNvPr>
          <p:cNvSpPr txBox="1"/>
          <p:nvPr/>
        </p:nvSpPr>
        <p:spPr>
          <a:xfrm>
            <a:off x="5415779" y="21240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OCR Pipeline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D61445-2EC2-41A7-B837-4AF4939C5FE4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2377643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1938C2-42E9-4E6F-9CB4-6F25F70384E1}"/>
              </a:ext>
            </a:extLst>
          </p:cNvPr>
          <p:cNvSpPr/>
          <p:nvPr/>
        </p:nvSpPr>
        <p:spPr>
          <a:xfrm>
            <a:off x="5926106" y="2060237"/>
            <a:ext cx="6167505" cy="290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FDSFS</a:t>
            </a:r>
          </a:p>
        </p:txBody>
      </p:sp>
      <p:pic>
        <p:nvPicPr>
          <p:cNvPr id="9" name="Picture 9" descr="A black sign with white letters&#10;&#10;Description generated with very high confidence">
            <a:extLst>
              <a:ext uri="{FF2B5EF4-FFF2-40B4-BE49-F238E27FC236}">
                <a16:creationId xmlns:a16="http://schemas.microsoft.com/office/drawing/2014/main" id="{1AB3B4F9-00E5-412F-8ED8-81D528858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48" y="2667675"/>
            <a:ext cx="1435781" cy="143114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F46A596-E12F-4316-89F5-5F05CDF8245D}"/>
              </a:ext>
            </a:extLst>
          </p:cNvPr>
          <p:cNvSpPr/>
          <p:nvPr/>
        </p:nvSpPr>
        <p:spPr>
          <a:xfrm>
            <a:off x="2029358" y="3270790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3AC0E8E8-53F5-49C8-BB97-71B394F77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838" y="2667000"/>
            <a:ext cx="1547812" cy="155257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DB9029-F45A-4CB3-BC2D-D3F4097A27E3}"/>
              </a:ext>
            </a:extLst>
          </p:cNvPr>
          <p:cNvSpPr/>
          <p:nvPr/>
        </p:nvSpPr>
        <p:spPr>
          <a:xfrm>
            <a:off x="10270647" y="3107462"/>
            <a:ext cx="1586713" cy="731837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TESSERACT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CB01621-BC72-4693-9907-744D4F914BD9}"/>
              </a:ext>
            </a:extLst>
          </p:cNvPr>
          <p:cNvSpPr/>
          <p:nvPr/>
        </p:nvSpPr>
        <p:spPr>
          <a:xfrm>
            <a:off x="4782806" y="3232360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27BAF7-3D48-4EF6-A28F-B7A27CF65CB6}"/>
              </a:ext>
            </a:extLst>
          </p:cNvPr>
          <p:cNvSpPr/>
          <p:nvPr/>
        </p:nvSpPr>
        <p:spPr>
          <a:xfrm>
            <a:off x="6040436" y="3085604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 REST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4737AF3-F429-4C5A-8D42-5A84DFDC4373}"/>
              </a:ext>
            </a:extLst>
          </p:cNvPr>
          <p:cNvSpPr/>
          <p:nvPr/>
        </p:nvSpPr>
        <p:spPr>
          <a:xfrm>
            <a:off x="10366746" y="3085604"/>
            <a:ext cx="1490477" cy="731953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TESSERACT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FF6832-7C6E-491D-B6E1-F6EE49D80F5F}"/>
              </a:ext>
            </a:extLst>
          </p:cNvPr>
          <p:cNvSpPr/>
          <p:nvPr/>
        </p:nvSpPr>
        <p:spPr>
          <a:xfrm>
            <a:off x="10470725" y="3085604"/>
            <a:ext cx="1490477" cy="731953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TESSERACT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C0376D-67FD-4F7C-BF0E-0DE7EEF25EA0}"/>
              </a:ext>
            </a:extLst>
          </p:cNvPr>
          <p:cNvSpPr/>
          <p:nvPr/>
        </p:nvSpPr>
        <p:spPr>
          <a:xfrm>
            <a:off x="8069263" y="3270250"/>
            <a:ext cx="1664167" cy="40481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RABBIT MQ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B5E40BC-10BE-4EA0-A00D-136CE3933BC7}"/>
              </a:ext>
            </a:extLst>
          </p:cNvPr>
          <p:cNvSpPr/>
          <p:nvPr/>
        </p:nvSpPr>
        <p:spPr>
          <a:xfrm>
            <a:off x="7631529" y="3318828"/>
            <a:ext cx="334363" cy="3113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F227DB8-2B0E-4E51-BD44-395993F64717}"/>
              </a:ext>
            </a:extLst>
          </p:cNvPr>
          <p:cNvSpPr/>
          <p:nvPr/>
        </p:nvSpPr>
        <p:spPr>
          <a:xfrm>
            <a:off x="9841910" y="3357258"/>
            <a:ext cx="334363" cy="3113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DBA36-651B-4364-A72D-CFB6C219E95B}"/>
              </a:ext>
            </a:extLst>
          </p:cNvPr>
          <p:cNvSpPr txBox="1"/>
          <p:nvPr/>
        </p:nvSpPr>
        <p:spPr>
          <a:xfrm>
            <a:off x="5415779" y="21240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OCR Pipeline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A3857-49B0-46D9-A67D-A1A75D5C5A60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1129788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AE224E9-2DD6-4613-BF1D-E23C61AED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47"/>
          <a:stretch/>
        </p:blipFill>
        <p:spPr>
          <a:xfrm>
            <a:off x="642938" y="1206279"/>
            <a:ext cx="10906125" cy="50087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1833C-85A8-4776-899A-07A9B4EE1FD7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HOCR</a:t>
            </a:r>
          </a:p>
        </p:txBody>
      </p:sp>
    </p:spTree>
    <p:extLst>
      <p:ext uri="{BB962C8B-B14F-4D97-AF65-F5344CB8AC3E}">
        <p14:creationId xmlns:p14="http://schemas.microsoft.com/office/powerpoint/2010/main" val="695884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1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8EEB7182-E6EF-45BB-885E-152BB22DD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6" r="5639"/>
          <a:stretch/>
        </p:blipFill>
        <p:spPr>
          <a:xfrm>
            <a:off x="6463679" y="10"/>
            <a:ext cx="514349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76E9B2-798A-4F07-9B45-BDCE1BC2F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About 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75B53-DA6D-4B5B-AF22-DC5E8FE93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215" y="2696395"/>
            <a:ext cx="4254536" cy="763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"/>
            <a:r>
              <a:rPr lang="en-US" sz="1800" dirty="0"/>
              <a:t>Senior Software Developer</a:t>
            </a:r>
            <a:r>
              <a:rPr lang="en-US" sz="1800" dirty="0">
                <a:cs typeface="Calibri"/>
              </a:rPr>
              <a:t> @ </a:t>
            </a:r>
            <a:r>
              <a:rPr lang="en-US" sz="1800" dirty="0" err="1">
                <a:cs typeface="Calibri"/>
              </a:rPr>
              <a:t>Endava</a:t>
            </a:r>
            <a:endParaRPr lang="en-US" dirty="0" err="1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9CD8CF64-3540-4D53-87FB-F0D9AC4B8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58" y="2495550"/>
            <a:ext cx="782907" cy="773938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5C64CD36-5A46-446A-972B-15BE14E75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58" y="3457575"/>
            <a:ext cx="768045" cy="764957"/>
          </a:xfrm>
          <a:prstGeom prst="rect">
            <a:avLst/>
          </a:prstGeom>
        </p:spPr>
      </p:pic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DC5C9B2-DCE3-4040-BAC7-562C71A93DFD}"/>
              </a:ext>
            </a:extLst>
          </p:cNvPr>
          <p:cNvSpPr txBox="1">
            <a:spLocks/>
          </p:cNvSpPr>
          <p:nvPr/>
        </p:nvSpPr>
        <p:spPr>
          <a:xfrm>
            <a:off x="1522215" y="3695700"/>
            <a:ext cx="4254536" cy="763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/>
            <a:r>
              <a:rPr lang="en-US" sz="1800"/>
              <a:t>Cluj-Napoca, Romania</a:t>
            </a: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6BF7B639-ABCA-4234-BA52-E4B77B878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658" y="4470004"/>
            <a:ext cx="755936" cy="749310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282CA27-F5E2-4E3C-B52C-80443AEFD094}"/>
              </a:ext>
            </a:extLst>
          </p:cNvPr>
          <p:cNvSpPr txBox="1">
            <a:spLocks/>
          </p:cNvSpPr>
          <p:nvPr/>
        </p:nvSpPr>
        <p:spPr>
          <a:xfrm>
            <a:off x="1522215" y="4667250"/>
            <a:ext cx="4254536" cy="763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/>
            <a:r>
              <a:rPr lang="en-US" sz="1800"/>
              <a:t>Alexandru.Mortan@endava.com</a:t>
            </a: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  <p:pic>
        <p:nvPicPr>
          <p:cNvPr id="25" name="Picture 25">
            <a:extLst>
              <a:ext uri="{FF2B5EF4-FFF2-40B4-BE49-F238E27FC236}">
                <a16:creationId xmlns:a16="http://schemas.microsoft.com/office/drawing/2014/main" id="{BEC6F9BE-D232-4D42-AE13-4491471F10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450" y="5441950"/>
            <a:ext cx="784758" cy="786979"/>
          </a:xfrm>
          <a:prstGeom prst="rect">
            <a:avLst/>
          </a:prstGeom>
        </p:spPr>
      </p:pic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8991C9CA-2F5C-4BE3-8CB0-1F1F61305F34}"/>
              </a:ext>
            </a:extLst>
          </p:cNvPr>
          <p:cNvSpPr txBox="1">
            <a:spLocks/>
          </p:cNvSpPr>
          <p:nvPr/>
        </p:nvSpPr>
        <p:spPr>
          <a:xfrm>
            <a:off x="1487144" y="5634990"/>
            <a:ext cx="4254536" cy="763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/>
            <a:r>
              <a:rPr lang="en-US" sz="1800"/>
              <a:t>@</a:t>
            </a:r>
            <a:r>
              <a:rPr lang="en-US" sz="1800" err="1"/>
              <a:t>AlexandruMortan</a:t>
            </a:r>
            <a:endParaRPr lang="en-US" err="1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65289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E6075A-B744-4B1A-BBFF-80B19FB4E6E2}"/>
              </a:ext>
            </a:extLst>
          </p:cNvPr>
          <p:cNvSpPr txBox="1"/>
          <p:nvPr/>
        </p:nvSpPr>
        <p:spPr>
          <a:xfrm>
            <a:off x="495462" y="1724025"/>
            <a:ext cx="10913045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/>
              <a:t>"</a:t>
            </a:r>
            <a:r>
              <a:rPr lang="en-US" sz="4800" err="1"/>
              <a:t>bbox</a:t>
            </a:r>
            <a:r>
              <a:rPr lang="en-US" sz="4800"/>
              <a:t> 2162 1140 2329 1188; </a:t>
            </a:r>
            <a:r>
              <a:rPr lang="en-US" sz="4800" err="1"/>
              <a:t>x_wconf</a:t>
            </a:r>
            <a:r>
              <a:rPr lang="en-US" sz="4800"/>
              <a:t> 100"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14D9B-FFA6-4BD5-A2CE-F5BC89E50194}"/>
              </a:ext>
            </a:extLst>
          </p:cNvPr>
          <p:cNvSpPr txBox="1"/>
          <p:nvPr/>
        </p:nvSpPr>
        <p:spPr>
          <a:xfrm>
            <a:off x="1448275" y="923925"/>
            <a:ext cx="27432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start 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FDE006-C416-4AAA-B46E-77014E57B87F}"/>
              </a:ext>
            </a:extLst>
          </p:cNvPr>
          <p:cNvSpPr txBox="1"/>
          <p:nvPr/>
        </p:nvSpPr>
        <p:spPr>
          <a:xfrm>
            <a:off x="2848908" y="923925"/>
            <a:ext cx="27432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start 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5D0DA-5FCC-43D0-8469-22B64109529B}"/>
              </a:ext>
            </a:extLst>
          </p:cNvPr>
          <p:cNvSpPr txBox="1"/>
          <p:nvPr/>
        </p:nvSpPr>
        <p:spPr>
          <a:xfrm>
            <a:off x="4192374" y="923925"/>
            <a:ext cx="27432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end X</a:t>
            </a:r>
            <a:endParaRPr lang="en-US" sz="320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0BF66-B5EF-46A2-8D4B-344C9E4D803A}"/>
              </a:ext>
            </a:extLst>
          </p:cNvPr>
          <p:cNvSpPr txBox="1"/>
          <p:nvPr/>
        </p:nvSpPr>
        <p:spPr>
          <a:xfrm>
            <a:off x="5593008" y="923925"/>
            <a:ext cx="27432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end </a:t>
            </a:r>
            <a:r>
              <a:rPr lang="en-US" sz="3200">
                <a:cs typeface="Calibri"/>
              </a:rPr>
              <a:t>Y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559650E-8B5A-4102-A3EB-09AA4029860C}"/>
              </a:ext>
            </a:extLst>
          </p:cNvPr>
          <p:cNvSpPr/>
          <p:nvPr/>
        </p:nvSpPr>
        <p:spPr>
          <a:xfrm rot="5400000">
            <a:off x="2686930" y="1057275"/>
            <a:ext cx="272421" cy="1183957"/>
          </a:xfrm>
          <a:prstGeom prst="leftBrac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8761E0B-1D44-43B8-8734-B560B7871C1F}"/>
              </a:ext>
            </a:extLst>
          </p:cNvPr>
          <p:cNvSpPr/>
          <p:nvPr/>
        </p:nvSpPr>
        <p:spPr>
          <a:xfrm rot="5400000">
            <a:off x="4049452" y="1047750"/>
            <a:ext cx="272421" cy="1183957"/>
          </a:xfrm>
          <a:prstGeom prst="leftBrac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2A265B2E-6827-4F4A-B28E-33F98AF5407E}"/>
              </a:ext>
            </a:extLst>
          </p:cNvPr>
          <p:cNvSpPr/>
          <p:nvPr/>
        </p:nvSpPr>
        <p:spPr>
          <a:xfrm rot="5400000">
            <a:off x="5421502" y="1047750"/>
            <a:ext cx="272421" cy="1183957"/>
          </a:xfrm>
          <a:prstGeom prst="leftBrac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FA58B00-FBAB-4A93-8F81-DFE5AC5FAF33}"/>
              </a:ext>
            </a:extLst>
          </p:cNvPr>
          <p:cNvSpPr/>
          <p:nvPr/>
        </p:nvSpPr>
        <p:spPr>
          <a:xfrm rot="5400000">
            <a:off x="6822135" y="1057275"/>
            <a:ext cx="272421" cy="1183957"/>
          </a:xfrm>
          <a:prstGeom prst="leftBrac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9AB1E388-B3A9-4947-AB6D-C4C303E54B97}"/>
              </a:ext>
            </a:extLst>
          </p:cNvPr>
          <p:cNvSpPr/>
          <p:nvPr/>
        </p:nvSpPr>
        <p:spPr>
          <a:xfrm rot="5400000">
            <a:off x="9251806" y="114300"/>
            <a:ext cx="271463" cy="3071179"/>
          </a:xfrm>
          <a:prstGeom prst="leftBrac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92F81-3CF9-4725-8176-CFCD5E38FC62}"/>
              </a:ext>
            </a:extLst>
          </p:cNvPr>
          <p:cNvSpPr txBox="1"/>
          <p:nvPr/>
        </p:nvSpPr>
        <p:spPr>
          <a:xfrm>
            <a:off x="7489104" y="923925"/>
            <a:ext cx="3794819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cs typeface="Calibri"/>
              </a:rPr>
              <a:t>word confidence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A45303-4A44-4143-83A3-BB56007A0A02}"/>
              </a:ext>
            </a:extLst>
          </p:cNvPr>
          <p:cNvSpPr/>
          <p:nvPr/>
        </p:nvSpPr>
        <p:spPr>
          <a:xfrm>
            <a:off x="3867150" y="3398838"/>
            <a:ext cx="4293181" cy="13007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AE0DA6-04CC-4E77-A571-2F9206EBD548}"/>
              </a:ext>
            </a:extLst>
          </p:cNvPr>
          <p:cNvSpPr txBox="1"/>
          <p:nvPr/>
        </p:nvSpPr>
        <p:spPr>
          <a:xfrm>
            <a:off x="1410162" y="2924175"/>
            <a:ext cx="27432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(2162, 1140)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AEBA63-E902-4308-99AE-D36AB3E7421B}"/>
              </a:ext>
            </a:extLst>
          </p:cNvPr>
          <p:cNvSpPr txBox="1"/>
          <p:nvPr/>
        </p:nvSpPr>
        <p:spPr>
          <a:xfrm>
            <a:off x="7898813" y="4562475"/>
            <a:ext cx="27432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(2329, 1188)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1F6F02-C36F-4500-BC94-4D94BE0651F2}"/>
              </a:ext>
            </a:extLst>
          </p:cNvPr>
          <p:cNvSpPr/>
          <p:nvPr/>
        </p:nvSpPr>
        <p:spPr>
          <a:xfrm>
            <a:off x="3801721" y="3304431"/>
            <a:ext cx="204332" cy="195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53D2B5-714A-40CE-9628-FBA4B09B9B25}"/>
              </a:ext>
            </a:extLst>
          </p:cNvPr>
          <p:cNvSpPr/>
          <p:nvPr/>
        </p:nvSpPr>
        <p:spPr>
          <a:xfrm>
            <a:off x="8053902" y="4594661"/>
            <a:ext cx="204332" cy="1955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29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black sign with white letters&#10;&#10;Description generated with very high confidence">
            <a:extLst>
              <a:ext uri="{FF2B5EF4-FFF2-40B4-BE49-F238E27FC236}">
                <a16:creationId xmlns:a16="http://schemas.microsoft.com/office/drawing/2014/main" id="{1AB3B4F9-00E5-412F-8ED8-81D528858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7000"/>
            <a:ext cx="985040" cy="98213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F46A596-E12F-4316-89F5-5F05CDF8245D}"/>
              </a:ext>
            </a:extLst>
          </p:cNvPr>
          <p:cNvSpPr/>
          <p:nvPr/>
        </p:nvSpPr>
        <p:spPr>
          <a:xfrm>
            <a:off x="1557655" y="3028950"/>
            <a:ext cx="660512" cy="3552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3AC0E8E8-53F5-49C8-BB97-71B394F77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2667000"/>
            <a:ext cx="1056744" cy="1058332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CB01621-BC72-4693-9907-744D4F914BD9}"/>
              </a:ext>
            </a:extLst>
          </p:cNvPr>
          <p:cNvSpPr/>
          <p:nvPr/>
        </p:nvSpPr>
        <p:spPr>
          <a:xfrm>
            <a:off x="3495675" y="3043327"/>
            <a:ext cx="688130" cy="3390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DBA36-651B-4364-A72D-CFB6C219E95B}"/>
              </a:ext>
            </a:extLst>
          </p:cNvPr>
          <p:cNvSpPr txBox="1"/>
          <p:nvPr/>
        </p:nvSpPr>
        <p:spPr>
          <a:xfrm>
            <a:off x="5415779" y="21240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1E7BB96-9BBE-451C-8328-C0B55FDE15E2}"/>
              </a:ext>
            </a:extLst>
          </p:cNvPr>
          <p:cNvSpPr/>
          <p:nvPr/>
        </p:nvSpPr>
        <p:spPr>
          <a:xfrm>
            <a:off x="4286250" y="2789207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 Pipeline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88BF3A-423F-49B0-B724-8F7D915F7990}"/>
              </a:ext>
            </a:extLst>
          </p:cNvPr>
          <p:cNvSpPr/>
          <p:nvPr/>
        </p:nvSpPr>
        <p:spPr>
          <a:xfrm>
            <a:off x="6486525" y="1943459"/>
            <a:ext cx="5355497" cy="25394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329EF8-B637-4F97-BD34-C17028DA871E}"/>
              </a:ext>
            </a:extLst>
          </p:cNvPr>
          <p:cNvSpPr txBox="1"/>
          <p:nvPr/>
        </p:nvSpPr>
        <p:spPr>
          <a:xfrm>
            <a:off x="6150096" y="203835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Semantic Analysis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A100BC3-B349-4392-A093-29D3E0D42E2F}"/>
              </a:ext>
            </a:extLst>
          </p:cNvPr>
          <p:cNvSpPr/>
          <p:nvPr/>
        </p:nvSpPr>
        <p:spPr>
          <a:xfrm>
            <a:off x="6981825" y="2789207"/>
            <a:ext cx="1882134" cy="73183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HOCR Analyzer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DB7123-08E5-4B9E-8738-64FAA51DE7C2}"/>
              </a:ext>
            </a:extLst>
          </p:cNvPr>
          <p:cNvSpPr/>
          <p:nvPr/>
        </p:nvSpPr>
        <p:spPr>
          <a:xfrm>
            <a:off x="9591675" y="2789207"/>
            <a:ext cx="1882134" cy="73183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Text Classification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2DC4CFBD-ACEE-4A3E-AD3D-968A4ED1389F}"/>
              </a:ext>
            </a:extLst>
          </p:cNvPr>
          <p:cNvSpPr/>
          <p:nvPr/>
        </p:nvSpPr>
        <p:spPr>
          <a:xfrm>
            <a:off x="5876925" y="3050516"/>
            <a:ext cx="542399" cy="3252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8839001-4908-4DEF-B7D3-2E556AEF08B6}"/>
              </a:ext>
            </a:extLst>
          </p:cNvPr>
          <p:cNvSpPr/>
          <p:nvPr/>
        </p:nvSpPr>
        <p:spPr>
          <a:xfrm>
            <a:off x="8982075" y="2990490"/>
            <a:ext cx="542399" cy="3252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0F529-831E-48DF-AD4D-BA5024330B2A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2025798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black sign with white letters&#10;&#10;Description generated with very high confidence">
            <a:extLst>
              <a:ext uri="{FF2B5EF4-FFF2-40B4-BE49-F238E27FC236}">
                <a16:creationId xmlns:a16="http://schemas.microsoft.com/office/drawing/2014/main" id="{1AB3B4F9-00E5-412F-8ED8-81D528858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7000"/>
            <a:ext cx="985040" cy="98213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F46A596-E12F-4316-89F5-5F05CDF8245D}"/>
              </a:ext>
            </a:extLst>
          </p:cNvPr>
          <p:cNvSpPr/>
          <p:nvPr/>
        </p:nvSpPr>
        <p:spPr>
          <a:xfrm>
            <a:off x="1557655" y="3028950"/>
            <a:ext cx="660512" cy="3552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3AC0E8E8-53F5-49C8-BB97-71B394F77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2667000"/>
            <a:ext cx="1056744" cy="1058332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CB01621-BC72-4693-9907-744D4F914BD9}"/>
              </a:ext>
            </a:extLst>
          </p:cNvPr>
          <p:cNvSpPr/>
          <p:nvPr/>
        </p:nvSpPr>
        <p:spPr>
          <a:xfrm>
            <a:off x="3495675" y="3043327"/>
            <a:ext cx="688130" cy="3390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DBA36-651B-4364-A72D-CFB6C219E95B}"/>
              </a:ext>
            </a:extLst>
          </p:cNvPr>
          <p:cNvSpPr txBox="1"/>
          <p:nvPr/>
        </p:nvSpPr>
        <p:spPr>
          <a:xfrm>
            <a:off x="5415779" y="21240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1E7BB96-9BBE-451C-8328-C0B55FDE15E2}"/>
              </a:ext>
            </a:extLst>
          </p:cNvPr>
          <p:cNvSpPr/>
          <p:nvPr/>
        </p:nvSpPr>
        <p:spPr>
          <a:xfrm>
            <a:off x="4286250" y="2789207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 Pipeline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88BF3A-423F-49B0-B724-8F7D915F7990}"/>
              </a:ext>
            </a:extLst>
          </p:cNvPr>
          <p:cNvSpPr/>
          <p:nvPr/>
        </p:nvSpPr>
        <p:spPr>
          <a:xfrm>
            <a:off x="6486525" y="1943459"/>
            <a:ext cx="5355497" cy="25394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329EF8-B637-4F97-BD34-C17028DA871E}"/>
              </a:ext>
            </a:extLst>
          </p:cNvPr>
          <p:cNvSpPr txBox="1"/>
          <p:nvPr/>
        </p:nvSpPr>
        <p:spPr>
          <a:xfrm>
            <a:off x="6150096" y="203835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Semantic Analysis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A100BC3-B349-4392-A093-29D3E0D42E2F}"/>
              </a:ext>
            </a:extLst>
          </p:cNvPr>
          <p:cNvSpPr/>
          <p:nvPr/>
        </p:nvSpPr>
        <p:spPr>
          <a:xfrm>
            <a:off x="6981825" y="2789207"/>
            <a:ext cx="1882134" cy="731837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HOCR Analyzer</a:t>
            </a:r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DB7123-08E5-4B9E-8738-64FAA51DE7C2}"/>
              </a:ext>
            </a:extLst>
          </p:cNvPr>
          <p:cNvSpPr/>
          <p:nvPr/>
        </p:nvSpPr>
        <p:spPr>
          <a:xfrm>
            <a:off x="9591675" y="2789207"/>
            <a:ext cx="1882134" cy="73183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Text Classification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2DC4CFBD-ACEE-4A3E-AD3D-968A4ED1389F}"/>
              </a:ext>
            </a:extLst>
          </p:cNvPr>
          <p:cNvSpPr/>
          <p:nvPr/>
        </p:nvSpPr>
        <p:spPr>
          <a:xfrm>
            <a:off x="5876925" y="3050516"/>
            <a:ext cx="542399" cy="3252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8839001-4908-4DEF-B7D3-2E556AEF08B6}"/>
              </a:ext>
            </a:extLst>
          </p:cNvPr>
          <p:cNvSpPr/>
          <p:nvPr/>
        </p:nvSpPr>
        <p:spPr>
          <a:xfrm>
            <a:off x="8982075" y="2990490"/>
            <a:ext cx="542399" cy="3252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B36BF2-794E-4859-8028-6A51158AC365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1831215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F529C3-C941-49FD-8C67-82F134F64B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586029-32A0-47E5-9AEC-AE3ABA6B94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225" y="-4763"/>
            <a:ext cx="12210036" cy="677639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146AB39-5372-402C-9543-3F334FECD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817" y="2078848"/>
            <a:ext cx="5294715" cy="2700304"/>
          </a:xfrm>
          <a:prstGeom prst="rect">
            <a:avLst/>
          </a:prstGeom>
        </p:spPr>
      </p:pic>
      <p:pic>
        <p:nvPicPr>
          <p:cNvPr id="2" name="Picture 2" descr="A close up of a newspaper&#10;&#10;Description generated with high confidence">
            <a:extLst>
              <a:ext uri="{FF2B5EF4-FFF2-40B4-BE49-F238E27FC236}">
                <a16:creationId xmlns:a16="http://schemas.microsoft.com/office/drawing/2014/main" id="{4B6302B2-9BD6-46E0-82A2-AE1267280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125175"/>
            <a:ext cx="5294716" cy="260764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730EAB-A532-4295-A302-FB4B90DB9F5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838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F517EF4-7AC0-405B-86BB-F32E2CDE4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35" y="1485900"/>
            <a:ext cx="8568192" cy="2968296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835F2BC1-7AE1-447E-A430-979EE65B9CE8}"/>
              </a:ext>
            </a:extLst>
          </p:cNvPr>
          <p:cNvSpPr/>
          <p:nvPr/>
        </p:nvSpPr>
        <p:spPr>
          <a:xfrm>
            <a:off x="1708670" y="1590675"/>
            <a:ext cx="86234" cy="202039"/>
          </a:xfrm>
          <a:prstGeom prst="leftBr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D01A30B3-E5CC-4B83-804D-A71B7E5C8928}"/>
              </a:ext>
            </a:extLst>
          </p:cNvPr>
          <p:cNvSpPr/>
          <p:nvPr/>
        </p:nvSpPr>
        <p:spPr>
          <a:xfrm>
            <a:off x="1666336" y="2767995"/>
            <a:ext cx="86234" cy="202039"/>
          </a:xfrm>
          <a:prstGeom prst="leftBr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AB2CAFC-189D-44BE-A8A3-5C0CA887CEDA}"/>
              </a:ext>
            </a:extLst>
          </p:cNvPr>
          <p:cNvSpPr/>
          <p:nvPr/>
        </p:nvSpPr>
        <p:spPr>
          <a:xfrm>
            <a:off x="1708670" y="3952875"/>
            <a:ext cx="86234" cy="202039"/>
          </a:xfrm>
          <a:prstGeom prst="leftBr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503D8-14C2-4579-B61F-B06038A525D0}"/>
              </a:ext>
            </a:extLst>
          </p:cNvPr>
          <p:cNvSpPr txBox="1"/>
          <p:nvPr/>
        </p:nvSpPr>
        <p:spPr>
          <a:xfrm>
            <a:off x="1666336" y="4791075"/>
            <a:ext cx="8556128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compute average line height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52DE00-C81E-4E51-9FC6-F4E0F355BF9C}"/>
              </a:ext>
            </a:extLst>
          </p:cNvPr>
          <p:cNvSpPr txBox="1"/>
          <p:nvPr/>
        </p:nvSpPr>
        <p:spPr>
          <a:xfrm>
            <a:off x="161925" y="285750"/>
            <a:ext cx="1004872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Paragraph reconstruction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47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F517EF4-7AC0-405B-86BB-F32E2CDE4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35" y="1485900"/>
            <a:ext cx="8568192" cy="29682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52DE00-C81E-4E51-9FC6-F4E0F355BF9C}"/>
              </a:ext>
            </a:extLst>
          </p:cNvPr>
          <p:cNvSpPr txBox="1"/>
          <p:nvPr/>
        </p:nvSpPr>
        <p:spPr>
          <a:xfrm>
            <a:off x="161925" y="285750"/>
            <a:ext cx="1004872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Paragraph reconstruction</a:t>
            </a:r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4D0D515-662F-4856-A7B9-68B2F6C003D7}"/>
              </a:ext>
            </a:extLst>
          </p:cNvPr>
          <p:cNvSpPr/>
          <p:nvPr/>
        </p:nvSpPr>
        <p:spPr>
          <a:xfrm rot="5460000">
            <a:off x="2324100" y="1476375"/>
            <a:ext cx="84138" cy="144994"/>
          </a:xfrm>
          <a:prstGeom prst="leftBr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FCB23A5A-7009-4B50-AE2A-E668730E6BE7}"/>
              </a:ext>
            </a:extLst>
          </p:cNvPr>
          <p:cNvSpPr/>
          <p:nvPr/>
        </p:nvSpPr>
        <p:spPr>
          <a:xfrm rot="5460000">
            <a:off x="2705100" y="1466850"/>
            <a:ext cx="84138" cy="144994"/>
          </a:xfrm>
          <a:prstGeom prst="leftBr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22412C7-5114-4911-9C98-D60E210BA7A3}"/>
              </a:ext>
            </a:extLst>
          </p:cNvPr>
          <p:cNvSpPr/>
          <p:nvPr/>
        </p:nvSpPr>
        <p:spPr>
          <a:xfrm rot="5460000">
            <a:off x="3095625" y="1466850"/>
            <a:ext cx="84138" cy="144994"/>
          </a:xfrm>
          <a:prstGeom prst="leftBr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3BFE395-CFFA-4834-9FA8-D967C17CFE8E}"/>
              </a:ext>
            </a:extLst>
          </p:cNvPr>
          <p:cNvSpPr/>
          <p:nvPr/>
        </p:nvSpPr>
        <p:spPr>
          <a:xfrm rot="5460000">
            <a:off x="3438525" y="1466850"/>
            <a:ext cx="84138" cy="144994"/>
          </a:xfrm>
          <a:prstGeom prst="leftBr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D9DAF-AC7B-4D47-A452-5FEDD0586562}"/>
              </a:ext>
            </a:extLst>
          </p:cNvPr>
          <p:cNvSpPr txBox="1"/>
          <p:nvPr/>
        </p:nvSpPr>
        <p:spPr>
          <a:xfrm>
            <a:off x="1666875" y="4648200"/>
            <a:ext cx="8556128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compute average line height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compute average word spacing</a:t>
            </a:r>
          </a:p>
        </p:txBody>
      </p:sp>
    </p:spTree>
    <p:extLst>
      <p:ext uri="{BB962C8B-B14F-4D97-AF65-F5344CB8AC3E}">
        <p14:creationId xmlns:p14="http://schemas.microsoft.com/office/powerpoint/2010/main" val="799599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F517EF4-7AC0-405B-86BB-F32E2CDE4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35" y="1500220"/>
            <a:ext cx="8568192" cy="29396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52DE00-C81E-4E51-9FC6-F4E0F355BF9C}"/>
              </a:ext>
            </a:extLst>
          </p:cNvPr>
          <p:cNvSpPr txBox="1"/>
          <p:nvPr/>
        </p:nvSpPr>
        <p:spPr>
          <a:xfrm>
            <a:off x="161925" y="285750"/>
            <a:ext cx="1004872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Paragraph reconstruction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E216A-1016-4E7D-9C19-B88E5C6F14D9}"/>
              </a:ext>
            </a:extLst>
          </p:cNvPr>
          <p:cNvSpPr txBox="1"/>
          <p:nvPr/>
        </p:nvSpPr>
        <p:spPr>
          <a:xfrm>
            <a:off x="1794135" y="4686300"/>
            <a:ext cx="8556128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compute average line height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compute average word spacing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find neighbors </a:t>
            </a:r>
          </a:p>
        </p:txBody>
      </p:sp>
    </p:spTree>
    <p:extLst>
      <p:ext uri="{BB962C8B-B14F-4D97-AF65-F5344CB8AC3E}">
        <p14:creationId xmlns:p14="http://schemas.microsoft.com/office/powerpoint/2010/main" val="1360128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F517EF4-7AC0-405B-86BB-F32E2CDE4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24" y="1500220"/>
            <a:ext cx="8496813" cy="29396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52DE00-C81E-4E51-9FC6-F4E0F355BF9C}"/>
              </a:ext>
            </a:extLst>
          </p:cNvPr>
          <p:cNvSpPr txBox="1"/>
          <p:nvPr/>
        </p:nvSpPr>
        <p:spPr>
          <a:xfrm>
            <a:off x="161925" y="285750"/>
            <a:ext cx="1004872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Paragraph reconstruction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67AD1-6FB2-449B-8AE0-1814C6BA8B50}"/>
              </a:ext>
            </a:extLst>
          </p:cNvPr>
          <p:cNvSpPr txBox="1"/>
          <p:nvPr/>
        </p:nvSpPr>
        <p:spPr>
          <a:xfrm>
            <a:off x="1829824" y="4705350"/>
            <a:ext cx="8556128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compute average line height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compute average word spacing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find neighbors 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construct paragraphs</a:t>
            </a:r>
          </a:p>
        </p:txBody>
      </p:sp>
    </p:spTree>
    <p:extLst>
      <p:ext uri="{BB962C8B-B14F-4D97-AF65-F5344CB8AC3E}">
        <p14:creationId xmlns:p14="http://schemas.microsoft.com/office/powerpoint/2010/main" val="209207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32053BB-EB18-4DD9-809E-FF7511F7C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1200150"/>
            <a:ext cx="6920580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2CE36-653E-4A75-84B3-34FC2B5CAEF7}"/>
              </a:ext>
            </a:extLst>
          </p:cNvPr>
          <p:cNvSpPr txBox="1"/>
          <p:nvPr/>
        </p:nvSpPr>
        <p:spPr>
          <a:xfrm>
            <a:off x="161925" y="285750"/>
            <a:ext cx="4097866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Multiple Pages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154299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F529C3-C941-49FD-8C67-82F134F64B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586029-32A0-47E5-9AEC-AE3ABA6B94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-4763"/>
            <a:ext cx="12236674" cy="682880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8677E34-8F06-4761-B295-53D230248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663" y="643467"/>
            <a:ext cx="4039023" cy="5571066"/>
          </a:xfrm>
          <a:prstGeom prst="rect">
            <a:avLst/>
          </a:prstGeom>
        </p:spPr>
      </p:pic>
      <p:pic>
        <p:nvPicPr>
          <p:cNvPr id="15" name="Picture 1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96CFE6CD-D0A0-4D37-83E2-120F5FBED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529519"/>
            <a:ext cx="5294716" cy="379895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730EAB-A532-4295-A302-FB4B90DB9F5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850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A80D07F-37E7-462E-9D2E-0692474D7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473" y="1825626"/>
            <a:ext cx="8171528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BC5454-4239-4F26-9737-2E9E48E64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Context/Problem</a:t>
            </a:r>
          </a:p>
        </p:txBody>
      </p:sp>
    </p:spTree>
    <p:extLst>
      <p:ext uri="{BB962C8B-B14F-4D97-AF65-F5344CB8AC3E}">
        <p14:creationId xmlns:p14="http://schemas.microsoft.com/office/powerpoint/2010/main" val="3556862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68C053-AAE7-4FC9-B8D6-34C43523C70A}"/>
              </a:ext>
            </a:extLst>
          </p:cNvPr>
          <p:cNvSpPr txBox="1"/>
          <p:nvPr/>
        </p:nvSpPr>
        <p:spPr>
          <a:xfrm>
            <a:off x="7029450" y="2686685"/>
            <a:ext cx="6280932" cy="7381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[</a:t>
            </a:r>
            <a:r>
              <a:rPr lang="en-US" sz="2400" dirty="0" err="1"/>
              <a:t>bbox</a:t>
            </a:r>
            <a:r>
              <a:rPr lang="en-US" sz="2400" dirty="0"/>
              <a:t>, </a:t>
            </a:r>
            <a:r>
              <a:rPr lang="en-US" sz="2400" dirty="0" err="1"/>
              <a:t>distance_page</a:t>
            </a:r>
            <a:r>
              <a:rPr lang="en-US" sz="2400" dirty="0"/>
              <a:t>, ...]</a:t>
            </a: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74A74A-A72B-4AD4-A8BE-246BD28D2834}"/>
              </a:ext>
            </a:extLst>
          </p:cNvPr>
          <p:cNvSpPr/>
          <p:nvPr/>
        </p:nvSpPr>
        <p:spPr>
          <a:xfrm>
            <a:off x="8963963" y="4019550"/>
            <a:ext cx="2132311" cy="9144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2C098E-D1A5-4E20-A2EB-30F1BE4DD5D0}"/>
              </a:ext>
            </a:extLst>
          </p:cNvPr>
          <p:cNvSpPr txBox="1"/>
          <p:nvPr/>
        </p:nvSpPr>
        <p:spPr>
          <a:xfrm>
            <a:off x="219258" y="171450"/>
            <a:ext cx="7569090" cy="64611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/>
              <a:t>Header/Footer Classifier</a:t>
            </a:r>
            <a:endParaRPr lang="en-US"/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4BD48005-10D6-4F39-A260-6CD47908243F}"/>
              </a:ext>
            </a:extLst>
          </p:cNvPr>
          <p:cNvSpPr/>
          <p:nvPr/>
        </p:nvSpPr>
        <p:spPr>
          <a:xfrm>
            <a:off x="8970529" y="814516"/>
            <a:ext cx="2120900" cy="835789"/>
          </a:xfrm>
          <a:prstGeom prst="foldedCorner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HOCR Line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F606C4B-B23D-4677-B419-24A8D4D57327}"/>
              </a:ext>
            </a:extLst>
          </p:cNvPr>
          <p:cNvSpPr/>
          <p:nvPr/>
        </p:nvSpPr>
        <p:spPr>
          <a:xfrm>
            <a:off x="9733167" y="1924050"/>
            <a:ext cx="544226" cy="4838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EE5E9116-A834-424F-9345-7EB8B73E8A99}"/>
              </a:ext>
            </a:extLst>
          </p:cNvPr>
          <p:cNvSpPr/>
          <p:nvPr/>
        </p:nvSpPr>
        <p:spPr>
          <a:xfrm>
            <a:off x="9765185" y="3324225"/>
            <a:ext cx="544226" cy="4838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10E08E01-86EB-4C3C-B19F-6E0F32B3F793}"/>
              </a:ext>
            </a:extLst>
          </p:cNvPr>
          <p:cNvSpPr/>
          <p:nvPr/>
        </p:nvSpPr>
        <p:spPr>
          <a:xfrm>
            <a:off x="9752051" y="5219700"/>
            <a:ext cx="544226" cy="4838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BB8DE396-260E-46D8-AACF-0FC0916D35CD}"/>
              </a:ext>
            </a:extLst>
          </p:cNvPr>
          <p:cNvSpPr/>
          <p:nvPr/>
        </p:nvSpPr>
        <p:spPr>
          <a:xfrm>
            <a:off x="8970530" y="5867400"/>
            <a:ext cx="2212689" cy="835025"/>
          </a:xfrm>
          <a:prstGeom prst="foldedCorner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Header/Footer/Body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D85F41-61AA-441D-9D0C-49814A50BB47}"/>
              </a:ext>
            </a:extLst>
          </p:cNvPr>
          <p:cNvSpPr txBox="1"/>
          <p:nvPr/>
        </p:nvSpPr>
        <p:spPr>
          <a:xfrm>
            <a:off x="657775" y="1390650"/>
            <a:ext cx="6427899" cy="563231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3600"/>
              <a:t>Feature extraction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3600"/>
              <a:t>Supervised learning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3600"/>
              <a:t>Prediction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endParaRPr lang="en-US" sz="3600"/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13605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1" grpId="0" animBg="1"/>
      <p:bldP spid="13" grpId="0" animBg="1"/>
      <p:bldP spid="15" grpId="0" animBg="1"/>
      <p:bldP spid="17" grpId="0" animBg="1"/>
      <p:bldP spid="18" grpId="0" animBg="1"/>
      <p:bldP spid="20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A35B71-AE5F-4E35-927A-27377D9F0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22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225" y="7938"/>
            <a:ext cx="12223148" cy="677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A92D903-4942-44CC-AB78-002AC88D2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817" y="2125176"/>
            <a:ext cx="5294715" cy="2607647"/>
          </a:xfrm>
          <a:prstGeom prst="rect">
            <a:avLst/>
          </a:prstGeom>
        </p:spPr>
      </p:pic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66EDAE7-8236-41ED-9A64-E09581B0A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125175"/>
            <a:ext cx="5294716" cy="2607647"/>
          </a:xfrm>
          <a:prstGeom prst="rect">
            <a:avLst/>
          </a:prstGeom>
        </p:spPr>
      </p:pic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CFA63C-96A8-44B0-B13A-9CDCD72E6E54}"/>
              </a:ext>
            </a:extLst>
          </p:cNvPr>
          <p:cNvSpPr txBox="1"/>
          <p:nvPr/>
        </p:nvSpPr>
        <p:spPr>
          <a:xfrm>
            <a:off x="161925" y="285750"/>
            <a:ext cx="4097866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Multiple Covenants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37620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AB8A079-080B-4E04-8F13-C6D810650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138" y="1400665"/>
            <a:ext cx="8213851" cy="37765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24AD91-D4C4-41DA-80FF-2775742D33A9}"/>
              </a:ext>
            </a:extLst>
          </p:cNvPr>
          <p:cNvSpPr txBox="1"/>
          <p:nvPr/>
        </p:nvSpPr>
        <p:spPr>
          <a:xfrm>
            <a:off x="161925" y="285750"/>
            <a:ext cx="4097866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0D3C11-04BD-4F54-A9A9-E55D363B72D4}"/>
              </a:ext>
            </a:extLst>
          </p:cNvPr>
          <p:cNvSpPr txBox="1"/>
          <p:nvPr/>
        </p:nvSpPr>
        <p:spPr>
          <a:xfrm>
            <a:off x="314325" y="438150"/>
            <a:ext cx="4517807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Clustering Paragraphs</a:t>
            </a:r>
          </a:p>
        </p:txBody>
      </p:sp>
    </p:spTree>
    <p:extLst>
      <p:ext uri="{BB962C8B-B14F-4D97-AF65-F5344CB8AC3E}">
        <p14:creationId xmlns:p14="http://schemas.microsoft.com/office/powerpoint/2010/main" val="1828033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AB8A079-080B-4E04-8F13-C6D810650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138" y="1400665"/>
            <a:ext cx="8213851" cy="37765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24AD91-D4C4-41DA-80FF-2775742D33A9}"/>
              </a:ext>
            </a:extLst>
          </p:cNvPr>
          <p:cNvSpPr txBox="1"/>
          <p:nvPr/>
        </p:nvSpPr>
        <p:spPr>
          <a:xfrm>
            <a:off x="161925" y="285750"/>
            <a:ext cx="4097866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0D3C11-04BD-4F54-A9A9-E55D363B72D4}"/>
              </a:ext>
            </a:extLst>
          </p:cNvPr>
          <p:cNvSpPr txBox="1"/>
          <p:nvPr/>
        </p:nvSpPr>
        <p:spPr>
          <a:xfrm>
            <a:off x="314325" y="438150"/>
            <a:ext cx="4517807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Combining Paragraphs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96C5FE61-BCA0-431F-A5C2-0361F014E4D9}"/>
              </a:ext>
            </a:extLst>
          </p:cNvPr>
          <p:cNvSpPr/>
          <p:nvPr/>
        </p:nvSpPr>
        <p:spPr>
          <a:xfrm rot="13800000">
            <a:off x="1426626" y="1508434"/>
            <a:ext cx="1424343" cy="1380731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3DCB3EC-AB4A-46A1-8A9F-5CF23217DAFB}"/>
              </a:ext>
            </a:extLst>
          </p:cNvPr>
          <p:cNvSpPr/>
          <p:nvPr/>
        </p:nvSpPr>
        <p:spPr>
          <a:xfrm rot="2880000">
            <a:off x="8037863" y="1421558"/>
            <a:ext cx="2451130" cy="227297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D67E0-88E8-4A02-B7B2-0A09F6A5C2A1}"/>
              </a:ext>
            </a:extLst>
          </p:cNvPr>
          <p:cNvSpPr txBox="1"/>
          <p:nvPr/>
        </p:nvSpPr>
        <p:spPr>
          <a:xfrm>
            <a:off x="2936629" y="5567136"/>
            <a:ext cx="5146430" cy="7694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/>
              <a:t>[(c)(</a:t>
            </a:r>
            <a:r>
              <a:rPr lang="en-US" sz="4400" dirty="0" err="1"/>
              <a:t>i</a:t>
            </a:r>
            <a:r>
              <a:rPr lang="en-US" sz="4400" dirty="0"/>
              <a:t>), (c)(ii)]</a:t>
            </a:r>
            <a:endParaRPr lang="en-US" sz="4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034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black sign with white letters&#10;&#10;Description generated with very high confidence">
            <a:extLst>
              <a:ext uri="{FF2B5EF4-FFF2-40B4-BE49-F238E27FC236}">
                <a16:creationId xmlns:a16="http://schemas.microsoft.com/office/drawing/2014/main" id="{1AB3B4F9-00E5-412F-8ED8-81D528858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7000"/>
            <a:ext cx="985040" cy="98213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F46A596-E12F-4316-89F5-5F05CDF8245D}"/>
              </a:ext>
            </a:extLst>
          </p:cNvPr>
          <p:cNvSpPr/>
          <p:nvPr/>
        </p:nvSpPr>
        <p:spPr>
          <a:xfrm>
            <a:off x="1557655" y="3028950"/>
            <a:ext cx="660512" cy="3552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3AC0E8E8-53F5-49C8-BB97-71B394F77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2667000"/>
            <a:ext cx="1056744" cy="1058332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CB01621-BC72-4693-9907-744D4F914BD9}"/>
              </a:ext>
            </a:extLst>
          </p:cNvPr>
          <p:cNvSpPr/>
          <p:nvPr/>
        </p:nvSpPr>
        <p:spPr>
          <a:xfrm>
            <a:off x="3495675" y="3043327"/>
            <a:ext cx="688130" cy="3390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DBA36-651B-4364-A72D-CFB6C219E95B}"/>
              </a:ext>
            </a:extLst>
          </p:cNvPr>
          <p:cNvSpPr txBox="1"/>
          <p:nvPr/>
        </p:nvSpPr>
        <p:spPr>
          <a:xfrm>
            <a:off x="5415779" y="21240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1E7BB96-9BBE-451C-8328-C0B55FDE15E2}"/>
              </a:ext>
            </a:extLst>
          </p:cNvPr>
          <p:cNvSpPr/>
          <p:nvPr/>
        </p:nvSpPr>
        <p:spPr>
          <a:xfrm>
            <a:off x="4286250" y="2789207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 Pipeline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88BF3A-423F-49B0-B724-8F7D915F7990}"/>
              </a:ext>
            </a:extLst>
          </p:cNvPr>
          <p:cNvSpPr/>
          <p:nvPr/>
        </p:nvSpPr>
        <p:spPr>
          <a:xfrm>
            <a:off x="6486525" y="1943459"/>
            <a:ext cx="5355497" cy="25394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329EF8-B637-4F97-BD34-C17028DA871E}"/>
              </a:ext>
            </a:extLst>
          </p:cNvPr>
          <p:cNvSpPr txBox="1"/>
          <p:nvPr/>
        </p:nvSpPr>
        <p:spPr>
          <a:xfrm>
            <a:off x="6150096" y="203835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Semantic Analysis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A100BC3-B349-4392-A093-29D3E0D42E2F}"/>
              </a:ext>
            </a:extLst>
          </p:cNvPr>
          <p:cNvSpPr/>
          <p:nvPr/>
        </p:nvSpPr>
        <p:spPr>
          <a:xfrm>
            <a:off x="6981825" y="2789207"/>
            <a:ext cx="1882134" cy="73183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HOCR Analyzer</a:t>
            </a:r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DB7123-08E5-4B9E-8738-64FAA51DE7C2}"/>
              </a:ext>
            </a:extLst>
          </p:cNvPr>
          <p:cNvSpPr/>
          <p:nvPr/>
        </p:nvSpPr>
        <p:spPr>
          <a:xfrm>
            <a:off x="9591675" y="2789207"/>
            <a:ext cx="1882134" cy="731837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Text Classification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2DC4CFBD-ACEE-4A3E-AD3D-968A4ED1389F}"/>
              </a:ext>
            </a:extLst>
          </p:cNvPr>
          <p:cNvSpPr/>
          <p:nvPr/>
        </p:nvSpPr>
        <p:spPr>
          <a:xfrm>
            <a:off x="5876925" y="3050516"/>
            <a:ext cx="542399" cy="3252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8839001-4908-4DEF-B7D3-2E556AEF08B6}"/>
              </a:ext>
            </a:extLst>
          </p:cNvPr>
          <p:cNvSpPr/>
          <p:nvPr/>
        </p:nvSpPr>
        <p:spPr>
          <a:xfrm>
            <a:off x="8982075" y="2990490"/>
            <a:ext cx="542399" cy="3252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C112E-CB34-4592-89A1-BA4B0764CC70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54197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2E889AA-5AC2-4968-BA6B-E2114E2E7D03}"/>
              </a:ext>
            </a:extLst>
          </p:cNvPr>
          <p:cNvSpPr/>
          <p:nvPr/>
        </p:nvSpPr>
        <p:spPr>
          <a:xfrm>
            <a:off x="1112156" y="3960585"/>
            <a:ext cx="914400" cy="914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3F6DAD0-5CB0-4A7F-ABD9-9FB1E47B4D62}"/>
              </a:ext>
            </a:extLst>
          </p:cNvPr>
          <p:cNvSpPr/>
          <p:nvPr/>
        </p:nvSpPr>
        <p:spPr>
          <a:xfrm>
            <a:off x="7006317" y="4030889"/>
            <a:ext cx="2447471" cy="232954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CA5E13-41B2-427C-8E6D-80D9A7D7C1EA}"/>
              </a:ext>
            </a:extLst>
          </p:cNvPr>
          <p:cNvSpPr/>
          <p:nvPr/>
        </p:nvSpPr>
        <p:spPr>
          <a:xfrm>
            <a:off x="4409621" y="3095612"/>
            <a:ext cx="2402113" cy="2202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E634B2-00EB-4B4B-86F0-AAFCECCB10C8}"/>
              </a:ext>
            </a:extLst>
          </p:cNvPr>
          <p:cNvSpPr/>
          <p:nvPr/>
        </p:nvSpPr>
        <p:spPr>
          <a:xfrm>
            <a:off x="2497817" y="4662469"/>
            <a:ext cx="1812471" cy="17308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CD265F-5A87-4EEB-A553-738A160047ED}"/>
              </a:ext>
            </a:extLst>
          </p:cNvPr>
          <p:cNvSpPr/>
          <p:nvPr/>
        </p:nvSpPr>
        <p:spPr>
          <a:xfrm>
            <a:off x="5184199" y="5527444"/>
            <a:ext cx="1340757" cy="119561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3FEEDC-1E5A-4DEE-BEEB-0A42242150AB}"/>
              </a:ext>
            </a:extLst>
          </p:cNvPr>
          <p:cNvSpPr/>
          <p:nvPr/>
        </p:nvSpPr>
        <p:spPr>
          <a:xfrm>
            <a:off x="8788853" y="1505844"/>
            <a:ext cx="3318327" cy="307339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EBD17102-F5A9-4AE2-96EE-3A195A2F502A}"/>
              </a:ext>
            </a:extLst>
          </p:cNvPr>
          <p:cNvSpPr/>
          <p:nvPr/>
        </p:nvSpPr>
        <p:spPr>
          <a:xfrm>
            <a:off x="4547908" y="225160"/>
            <a:ext cx="1350289" cy="1408408"/>
          </a:xfrm>
          <a:prstGeom prst="foldedCorner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Paragraph</a:t>
            </a:r>
            <a:endParaRPr lang="en-US" err="1">
              <a:solidFill>
                <a:srgbClr val="000000"/>
              </a:solidFill>
            </a:endParaRPr>
          </a:p>
        </p:txBody>
      </p:sp>
      <p:pic>
        <p:nvPicPr>
          <p:cNvPr id="11" name="Picture 20" descr="A close up of a logo&#10;&#10;Description generated with high confidence">
            <a:extLst>
              <a:ext uri="{FF2B5EF4-FFF2-40B4-BE49-F238E27FC236}">
                <a16:creationId xmlns:a16="http://schemas.microsoft.com/office/drawing/2014/main" id="{7EE98594-B2B3-4611-B3FB-AF020EF7C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11" y="1792968"/>
            <a:ext cx="1136185" cy="11445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1C978D-191F-40E9-A2B3-EEAE6564B17E}"/>
              </a:ext>
            </a:extLst>
          </p:cNvPr>
          <p:cNvSpPr txBox="1"/>
          <p:nvPr/>
        </p:nvSpPr>
        <p:spPr>
          <a:xfrm>
            <a:off x="219529" y="4152249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LR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A05FD3-5A95-43F6-BA86-2BE498F40EDD}"/>
              </a:ext>
            </a:extLst>
          </p:cNvPr>
          <p:cNvSpPr txBox="1"/>
          <p:nvPr/>
        </p:nvSpPr>
        <p:spPr>
          <a:xfrm>
            <a:off x="2029290" y="5295754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ED437C-491D-4A77-9DA8-861BCF138A07}"/>
              </a:ext>
            </a:extLst>
          </p:cNvPr>
          <p:cNvSpPr txBox="1"/>
          <p:nvPr/>
        </p:nvSpPr>
        <p:spPr>
          <a:xfrm>
            <a:off x="4234567" y="399461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FS</a:t>
            </a:r>
            <a:endParaRPr lang="en-US" sz="2400" dirty="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B89F9E-452B-4D88-BD7A-3DCDE5EC6E40}"/>
              </a:ext>
            </a:extLst>
          </p:cNvPr>
          <p:cNvSpPr txBox="1"/>
          <p:nvPr/>
        </p:nvSpPr>
        <p:spPr>
          <a:xfrm>
            <a:off x="4478835" y="5892997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GC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59FEA4-4146-4A1D-A9C2-E21142A27A08}"/>
              </a:ext>
            </a:extLst>
          </p:cNvPr>
          <p:cNvSpPr txBox="1"/>
          <p:nvPr/>
        </p:nvSpPr>
        <p:spPr>
          <a:xfrm>
            <a:off x="9118412" y="2837998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OTHER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E13A94-A5FE-43BA-A0C8-5E842032DD7B}"/>
              </a:ext>
            </a:extLst>
          </p:cNvPr>
          <p:cNvSpPr txBox="1"/>
          <p:nvPr/>
        </p:nvSpPr>
        <p:spPr>
          <a:xfrm>
            <a:off x="6857005" y="5028513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DSC</a:t>
            </a:r>
            <a:endParaRPr lang="en-US" sz="2400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595A5-1F50-49D9-B83D-7A0B85D10EFC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65975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ot with food in it&#10;&#10;Description generated with high confidence">
            <a:extLst>
              <a:ext uri="{FF2B5EF4-FFF2-40B4-BE49-F238E27FC236}">
                <a16:creationId xmlns:a16="http://schemas.microsoft.com/office/drawing/2014/main" id="{7687B974-24D1-4CFB-8F71-9007B5A4B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12" r="-1" b="2453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92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D4BE47-621B-4C9C-87AB-8BF786FC3F37}"/>
              </a:ext>
            </a:extLst>
          </p:cNvPr>
          <p:cNvSpPr txBox="1"/>
          <p:nvPr/>
        </p:nvSpPr>
        <p:spPr>
          <a:xfrm>
            <a:off x="1330806" y="428625"/>
            <a:ext cx="8949361" cy="11079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'Leverage Ratio means the ratio of the Consolidated Total Net Borrowings to the Consolidated EBITDA. '</a:t>
            </a: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2FC771-145E-4E34-8FEE-7598E60A8FC6}"/>
              </a:ext>
            </a:extLst>
          </p:cNvPr>
          <p:cNvSpPr/>
          <p:nvPr/>
        </p:nvSpPr>
        <p:spPr>
          <a:xfrm>
            <a:off x="4745250" y="2019300"/>
            <a:ext cx="2132311" cy="9144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Count Vectorizer</a:t>
            </a: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97BE64-7C54-4DB6-9F76-F27ABDC5DF4A}"/>
              </a:ext>
            </a:extLst>
          </p:cNvPr>
          <p:cNvSpPr/>
          <p:nvPr/>
        </p:nvSpPr>
        <p:spPr>
          <a:xfrm>
            <a:off x="4745251" y="4648200"/>
            <a:ext cx="2132311" cy="9144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TF-IDF Vectorizer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7C235-0BBD-48E9-8847-3628E365768A}"/>
              </a:ext>
            </a:extLst>
          </p:cNvPr>
          <p:cNvSpPr txBox="1"/>
          <p:nvPr/>
        </p:nvSpPr>
        <p:spPr>
          <a:xfrm>
            <a:off x="1381125" y="3580130"/>
            <a:ext cx="8949361" cy="73866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[1, 2, 0 ….]</a:t>
            </a:r>
          </a:p>
          <a:p>
            <a:pPr algn="ctr"/>
            <a:endParaRPr lang="en-US">
              <a:cs typeface="Calibri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F931DC6-CE95-4D2C-87C3-3CAC80158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322720"/>
              </p:ext>
            </p:extLst>
          </p:nvPr>
        </p:nvGraphicFramePr>
        <p:xfrm>
          <a:off x="9229725" y="2686050"/>
          <a:ext cx="2152649" cy="233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950">
                  <a:extLst>
                    <a:ext uri="{9D8B030D-6E8A-4147-A177-3AD203B41FA5}">
                      <a16:colId xmlns:a16="http://schemas.microsoft.com/office/drawing/2014/main" val="1789163214"/>
                    </a:ext>
                  </a:extLst>
                </a:gridCol>
                <a:gridCol w="647699">
                  <a:extLst>
                    <a:ext uri="{9D8B030D-6E8A-4147-A177-3AD203B41FA5}">
                      <a16:colId xmlns:a16="http://schemas.microsoft.com/office/drawing/2014/main" val="1385370166"/>
                    </a:ext>
                  </a:extLst>
                </a:gridCol>
              </a:tblGrid>
              <a:tr h="602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Token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ID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481659"/>
                  </a:ext>
                </a:extLst>
              </a:tr>
              <a:tr h="5876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leverage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611502"/>
                  </a:ext>
                </a:extLst>
              </a:tr>
              <a:tr h="572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80793"/>
                  </a:ext>
                </a:extLst>
              </a:tr>
              <a:tr h="572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6905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7906307-E3D6-4548-BDC4-72A2C31801DE}"/>
              </a:ext>
            </a:extLst>
          </p:cNvPr>
          <p:cNvSpPr txBox="1"/>
          <p:nvPr/>
        </p:nvSpPr>
        <p:spPr>
          <a:xfrm>
            <a:off x="1428750" y="6181725"/>
            <a:ext cx="8949361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[0.0953, 0.0543, 0.0069]</a:t>
            </a:r>
            <a:endParaRPr lang="en-US" sz="2400" dirty="0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D5FED11-70F9-4698-8F91-EB8CD9F0A354}"/>
              </a:ext>
            </a:extLst>
          </p:cNvPr>
          <p:cNvSpPr/>
          <p:nvPr/>
        </p:nvSpPr>
        <p:spPr>
          <a:xfrm>
            <a:off x="5572125" y="1362075"/>
            <a:ext cx="427038" cy="45826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3A10C3B-522A-4FF7-A03A-AA774214012B}"/>
              </a:ext>
            </a:extLst>
          </p:cNvPr>
          <p:cNvSpPr/>
          <p:nvPr/>
        </p:nvSpPr>
        <p:spPr>
          <a:xfrm>
            <a:off x="5572125" y="3028950"/>
            <a:ext cx="427038" cy="45826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CB9B0FC-65B5-411A-9C43-A7DE81EBDCAC}"/>
              </a:ext>
            </a:extLst>
          </p:cNvPr>
          <p:cNvSpPr/>
          <p:nvPr/>
        </p:nvSpPr>
        <p:spPr>
          <a:xfrm>
            <a:off x="5586502" y="4048125"/>
            <a:ext cx="427038" cy="45826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0791121-02C2-492C-8F2C-8321ABDAC8AD}"/>
              </a:ext>
            </a:extLst>
          </p:cNvPr>
          <p:cNvSpPr/>
          <p:nvPr/>
        </p:nvSpPr>
        <p:spPr>
          <a:xfrm>
            <a:off x="5600881" y="5638800"/>
            <a:ext cx="427038" cy="45826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EC74D1-0712-4405-AA73-0CAB8C9AFDAC}"/>
              </a:ext>
            </a:extLst>
          </p:cNvPr>
          <p:cNvSpPr txBox="1"/>
          <p:nvPr/>
        </p:nvSpPr>
        <p:spPr>
          <a:xfrm>
            <a:off x="2772384" y="6086272"/>
            <a:ext cx="753893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https://prateekvjoshi.files.wordpress.com/2013/06/cross-validation.png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EAA7FC9-657F-4699-969E-BA0B934C8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038" y="1537579"/>
            <a:ext cx="8258776" cy="3377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900034-3E1B-4056-820C-C88F3C5E59F5}"/>
              </a:ext>
            </a:extLst>
          </p:cNvPr>
          <p:cNvSpPr txBox="1"/>
          <p:nvPr/>
        </p:nvSpPr>
        <p:spPr>
          <a:xfrm>
            <a:off x="161925" y="285750"/>
            <a:ext cx="3667327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Cross-validation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56815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D67800-37AC-4E14-89B0-F79DCB3FB86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63A516F7-CC8B-4D09-A292-EB5C0083A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5" y="2377450"/>
            <a:ext cx="3982480" cy="2089707"/>
          </a:xfrm>
          <a:prstGeom prst="rect">
            <a:avLst/>
          </a:prstGeom>
        </p:spPr>
      </p:pic>
      <p:pic>
        <p:nvPicPr>
          <p:cNvPr id="6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35A19F-A1A6-4864-B48E-3B6BFF147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088" y="1990379"/>
            <a:ext cx="3186062" cy="3186196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F24AC1C0-24A1-4F1C-BAD8-0667123A6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886" y="2162175"/>
            <a:ext cx="2993832" cy="285206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1788F-A5AE-4188-8274-F7F2E3833EC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964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BD3D7A9B-7DD7-49F2-8650-EFE0CBD4B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470" y="643466"/>
            <a:ext cx="6259060" cy="557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73AD2A-E99F-412A-94C4-69E8BB58CB27}"/>
              </a:ext>
            </a:extLst>
          </p:cNvPr>
          <p:cNvSpPr txBox="1"/>
          <p:nvPr/>
        </p:nvSpPr>
        <p:spPr>
          <a:xfrm>
            <a:off x="161925" y="285750"/>
            <a:ext cx="4828136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Retraining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64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8DC5431-29F0-40B3-A5C9-CDF77BA7D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748" y="2305050"/>
            <a:ext cx="1906595" cy="1905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2E2579-EDCD-49AC-926A-7BA18391CDA6}"/>
              </a:ext>
            </a:extLst>
          </p:cNvPr>
          <p:cNvSpPr/>
          <p:nvPr/>
        </p:nvSpPr>
        <p:spPr>
          <a:xfrm>
            <a:off x="5052477" y="2952750"/>
            <a:ext cx="2015876" cy="1097825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Perfect model</a:t>
            </a:r>
          </a:p>
        </p:txBody>
      </p:sp>
      <p:pic>
        <p:nvPicPr>
          <p:cNvPr id="5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288D778-1390-49F9-B02F-48D7A224A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41" y="2228850"/>
            <a:ext cx="1906595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8E578F-5664-4DA7-91AE-ED5973964F6E}"/>
              </a:ext>
            </a:extLst>
          </p:cNvPr>
          <p:cNvSpPr txBox="1"/>
          <p:nvPr/>
        </p:nvSpPr>
        <p:spPr>
          <a:xfrm>
            <a:off x="161925" y="285750"/>
            <a:ext cx="4828136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Garbage in, Garbage out</a:t>
            </a:r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495DA25-5321-4AC1-AC95-E3CDD8C53D2A}"/>
              </a:ext>
            </a:extLst>
          </p:cNvPr>
          <p:cNvSpPr/>
          <p:nvPr/>
        </p:nvSpPr>
        <p:spPr>
          <a:xfrm>
            <a:off x="3450937" y="3254597"/>
            <a:ext cx="97840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4957A2E-576E-4DE0-A89A-423C8C58EA0F}"/>
              </a:ext>
            </a:extLst>
          </p:cNvPr>
          <p:cNvSpPr/>
          <p:nvPr/>
        </p:nvSpPr>
        <p:spPr>
          <a:xfrm>
            <a:off x="7569181" y="3254597"/>
            <a:ext cx="97840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1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00" y="1588"/>
            <a:ext cx="12181515" cy="684095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book, text&#10;&#10;Description generated with very high confidence">
            <a:extLst>
              <a:ext uri="{FF2B5EF4-FFF2-40B4-BE49-F238E27FC236}">
                <a16:creationId xmlns:a16="http://schemas.microsoft.com/office/drawing/2014/main" id="{7AA2C588-CAAA-41D4-ACF0-9A1991EFB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45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black sign with white letters&#10;&#10;Description generated with very high confidence">
            <a:extLst>
              <a:ext uri="{FF2B5EF4-FFF2-40B4-BE49-F238E27FC236}">
                <a16:creationId xmlns:a16="http://schemas.microsoft.com/office/drawing/2014/main" id="{1AB3B4F9-00E5-412F-8ED8-81D528858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710132"/>
            <a:ext cx="897257" cy="89567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F46A596-E12F-4316-89F5-5F05CDF8245D}"/>
              </a:ext>
            </a:extLst>
          </p:cNvPr>
          <p:cNvSpPr/>
          <p:nvPr/>
        </p:nvSpPr>
        <p:spPr>
          <a:xfrm>
            <a:off x="1247775" y="3064894"/>
            <a:ext cx="544409" cy="355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3AC0E8E8-53F5-49C8-BB97-71B394F77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2755780"/>
            <a:ext cx="899942" cy="89937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CB01621-BC72-4693-9907-744D4F914BD9}"/>
              </a:ext>
            </a:extLst>
          </p:cNvPr>
          <p:cNvSpPr/>
          <p:nvPr/>
        </p:nvSpPr>
        <p:spPr>
          <a:xfrm>
            <a:off x="2867025" y="3028950"/>
            <a:ext cx="571711" cy="367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DBA36-651B-4364-A72D-CFB6C219E95B}"/>
              </a:ext>
            </a:extLst>
          </p:cNvPr>
          <p:cNvSpPr txBox="1"/>
          <p:nvPr/>
        </p:nvSpPr>
        <p:spPr>
          <a:xfrm>
            <a:off x="5415779" y="21240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1E7BB96-9BBE-451C-8328-C0B55FDE15E2}"/>
              </a:ext>
            </a:extLst>
          </p:cNvPr>
          <p:cNvSpPr/>
          <p:nvPr/>
        </p:nvSpPr>
        <p:spPr>
          <a:xfrm>
            <a:off x="3533775" y="2842044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 Pipeline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C84F09A-F958-4B3A-B5EB-23A0E3847740}"/>
              </a:ext>
            </a:extLst>
          </p:cNvPr>
          <p:cNvSpPr/>
          <p:nvPr/>
        </p:nvSpPr>
        <p:spPr>
          <a:xfrm>
            <a:off x="5128234" y="3021761"/>
            <a:ext cx="571711" cy="367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83014D-B004-48C6-ABE5-CA2E11BC03E2}"/>
              </a:ext>
            </a:extLst>
          </p:cNvPr>
          <p:cNvSpPr/>
          <p:nvPr/>
        </p:nvSpPr>
        <p:spPr>
          <a:xfrm>
            <a:off x="5781675" y="2849233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Semantic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8C4379-B3A4-4F09-BB4F-2BE41D9B975B}"/>
              </a:ext>
            </a:extLst>
          </p:cNvPr>
          <p:cNvSpPr/>
          <p:nvPr/>
        </p:nvSpPr>
        <p:spPr>
          <a:xfrm>
            <a:off x="7834205" y="1943100"/>
            <a:ext cx="4167295" cy="2497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50772-C2E8-4A71-BFB1-10776E196111}"/>
              </a:ext>
            </a:extLst>
          </p:cNvPr>
          <p:cNvSpPr txBox="1"/>
          <p:nvPr/>
        </p:nvSpPr>
        <p:spPr>
          <a:xfrm>
            <a:off x="7591425" y="20351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Semantic Extraction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77F24FA-4297-4B35-8247-42E253FA10D7}"/>
              </a:ext>
            </a:extLst>
          </p:cNvPr>
          <p:cNvSpPr/>
          <p:nvPr/>
        </p:nvSpPr>
        <p:spPr>
          <a:xfrm>
            <a:off x="7362825" y="3064894"/>
            <a:ext cx="368515" cy="339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8DD50B9-6AED-48EB-9F74-066283C1BB04}"/>
              </a:ext>
            </a:extLst>
          </p:cNvPr>
          <p:cNvSpPr/>
          <p:nvPr/>
        </p:nvSpPr>
        <p:spPr>
          <a:xfrm>
            <a:off x="8161856" y="2863611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Value Extraction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71A3A3A-ADE3-4825-B673-373C844B46B2}"/>
              </a:ext>
            </a:extLst>
          </p:cNvPr>
          <p:cNvSpPr/>
          <p:nvPr/>
        </p:nvSpPr>
        <p:spPr>
          <a:xfrm>
            <a:off x="10323124" y="2834855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Stanford NLP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CB7BE74-51C4-4A39-83B1-8C112BF9A419}"/>
              </a:ext>
            </a:extLst>
          </p:cNvPr>
          <p:cNvSpPr/>
          <p:nvPr/>
        </p:nvSpPr>
        <p:spPr>
          <a:xfrm>
            <a:off x="9820275" y="3064894"/>
            <a:ext cx="368515" cy="339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35C1B-49B1-40EE-BDCA-062F4AD00D26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689366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25B457-2152-483B-B87F-FAD6A39FC612}"/>
              </a:ext>
            </a:extLst>
          </p:cNvPr>
          <p:cNvSpPr txBox="1"/>
          <p:nvPr/>
        </p:nvSpPr>
        <p:spPr>
          <a:xfrm>
            <a:off x="371475" y="1657350"/>
            <a:ext cx="11534505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The Company shall deliver as soon as available, but in any event within 90 day after the end of each fiscal year, a copy of the audited consolidated financial statements.</a:t>
            </a:r>
            <a:endParaRPr lang="en-US" sz="2400">
              <a:cs typeface="Calibri"/>
            </a:endParaRPr>
          </a:p>
          <a:p>
            <a:pPr algn="ctr"/>
            <a:endParaRPr lang="en-US" sz="24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3E59B-56DE-43F9-B98A-3BC708FA1746}"/>
              </a:ext>
            </a:extLst>
          </p:cNvPr>
          <p:cNvSpPr txBox="1"/>
          <p:nvPr/>
        </p:nvSpPr>
        <p:spPr>
          <a:xfrm>
            <a:off x="781050" y="4448175"/>
            <a:ext cx="10792847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{"name": "</a:t>
            </a:r>
            <a:r>
              <a:rPr lang="en-US" sz="2400" err="1"/>
              <a:t>financial_statement</a:t>
            </a:r>
            <a:r>
              <a:rPr lang="en-US" sz="2400"/>
              <a:t>", "</a:t>
            </a:r>
            <a:r>
              <a:rPr lang="en-US" sz="2400" err="1"/>
              <a:t>gracePeriod</a:t>
            </a:r>
            <a:r>
              <a:rPr lang="en-US" sz="2400"/>
              <a:t>": 90, "frequency": "annually", "party": "borrower", "</a:t>
            </a:r>
            <a:r>
              <a:rPr lang="en-US" sz="2400" err="1"/>
              <a:t>financialType</a:t>
            </a:r>
            <a:r>
              <a:rPr lang="en-US" sz="2400"/>
              <a:t>": "audited consolidated"}</a:t>
            </a:r>
            <a:endParaRPr lang="en-US" sz="2400">
              <a:cs typeface="Calibri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1D7A1A9-CDA6-44CE-A35C-A3D0254E261E}"/>
              </a:ext>
            </a:extLst>
          </p:cNvPr>
          <p:cNvSpPr/>
          <p:nvPr/>
        </p:nvSpPr>
        <p:spPr>
          <a:xfrm rot="5400000">
            <a:off x="1457325" y="952500"/>
            <a:ext cx="330926" cy="1155807"/>
          </a:xfrm>
          <a:prstGeom prst="leftBrac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41346F84-8683-48DA-A4B5-F6896DF51811}"/>
              </a:ext>
            </a:extLst>
          </p:cNvPr>
          <p:cNvSpPr/>
          <p:nvPr/>
        </p:nvSpPr>
        <p:spPr>
          <a:xfrm rot="5400000">
            <a:off x="9479882" y="1131592"/>
            <a:ext cx="344971" cy="763588"/>
          </a:xfrm>
          <a:prstGeom prst="leftBrac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E4EB6EF-2539-48A6-9892-C500C12AB37F}"/>
              </a:ext>
            </a:extLst>
          </p:cNvPr>
          <p:cNvSpPr/>
          <p:nvPr/>
        </p:nvSpPr>
        <p:spPr>
          <a:xfrm rot="-5400000">
            <a:off x="2605423" y="1750241"/>
            <a:ext cx="330200" cy="1831114"/>
          </a:xfrm>
          <a:prstGeom prst="leftBrac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6080B64-DDD6-4DC4-BE52-0B5459106A3D}"/>
              </a:ext>
            </a:extLst>
          </p:cNvPr>
          <p:cNvSpPr/>
          <p:nvPr/>
        </p:nvSpPr>
        <p:spPr>
          <a:xfrm rot="-5400000">
            <a:off x="6620871" y="1372192"/>
            <a:ext cx="330200" cy="2558458"/>
          </a:xfrm>
          <a:prstGeom prst="leftBrac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8BC33-740A-457E-A4E5-668549C92543}"/>
              </a:ext>
            </a:extLst>
          </p:cNvPr>
          <p:cNvSpPr txBox="1"/>
          <p:nvPr/>
        </p:nvSpPr>
        <p:spPr>
          <a:xfrm>
            <a:off x="285750" y="84772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party</a:t>
            </a:r>
            <a:endParaRPr lang="en-US" sz="240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3FAD2E-FEFB-42F3-8557-A0E325680788}"/>
              </a:ext>
            </a:extLst>
          </p:cNvPr>
          <p:cNvSpPr txBox="1"/>
          <p:nvPr/>
        </p:nvSpPr>
        <p:spPr>
          <a:xfrm>
            <a:off x="8372475" y="80962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err="1"/>
              <a:t>gracePeriod</a:t>
            </a:r>
            <a:endParaRPr lang="en-US" sz="2400" err="1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660D6F-4486-460C-BBD3-F3F8ABE4C757}"/>
              </a:ext>
            </a:extLst>
          </p:cNvPr>
          <p:cNvSpPr txBox="1"/>
          <p:nvPr/>
        </p:nvSpPr>
        <p:spPr>
          <a:xfrm>
            <a:off x="1457325" y="2850671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frequency</a:t>
            </a:r>
            <a:endParaRPr lang="en-US" sz="2400" err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D05C1-DDDA-4E6B-B943-303238FD1828}"/>
              </a:ext>
            </a:extLst>
          </p:cNvPr>
          <p:cNvSpPr txBox="1"/>
          <p:nvPr/>
        </p:nvSpPr>
        <p:spPr>
          <a:xfrm>
            <a:off x="5486400" y="289560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err="1"/>
              <a:t>financialType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186827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black sign with white letters&#10;&#10;Description generated with very high confidence">
            <a:extLst>
              <a:ext uri="{FF2B5EF4-FFF2-40B4-BE49-F238E27FC236}">
                <a16:creationId xmlns:a16="http://schemas.microsoft.com/office/drawing/2014/main" id="{1AB3B4F9-00E5-412F-8ED8-81D528858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710132"/>
            <a:ext cx="897257" cy="89567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F46A596-E12F-4316-89F5-5F05CDF8245D}"/>
              </a:ext>
            </a:extLst>
          </p:cNvPr>
          <p:cNvSpPr/>
          <p:nvPr/>
        </p:nvSpPr>
        <p:spPr>
          <a:xfrm>
            <a:off x="1247775" y="3064894"/>
            <a:ext cx="544409" cy="355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3AC0E8E8-53F5-49C8-BB97-71B394F77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2755780"/>
            <a:ext cx="899942" cy="89937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CB01621-BC72-4693-9907-744D4F914BD9}"/>
              </a:ext>
            </a:extLst>
          </p:cNvPr>
          <p:cNvSpPr/>
          <p:nvPr/>
        </p:nvSpPr>
        <p:spPr>
          <a:xfrm>
            <a:off x="2867025" y="3028950"/>
            <a:ext cx="571711" cy="367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DBA36-651B-4364-A72D-CFB6C219E95B}"/>
              </a:ext>
            </a:extLst>
          </p:cNvPr>
          <p:cNvSpPr txBox="1"/>
          <p:nvPr/>
        </p:nvSpPr>
        <p:spPr>
          <a:xfrm>
            <a:off x="5415779" y="21240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1E7BB96-9BBE-451C-8328-C0B55FDE15E2}"/>
              </a:ext>
            </a:extLst>
          </p:cNvPr>
          <p:cNvSpPr/>
          <p:nvPr/>
        </p:nvSpPr>
        <p:spPr>
          <a:xfrm>
            <a:off x="3533775" y="2842044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 Pipeline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C84F09A-F958-4B3A-B5EB-23A0E3847740}"/>
              </a:ext>
            </a:extLst>
          </p:cNvPr>
          <p:cNvSpPr/>
          <p:nvPr/>
        </p:nvSpPr>
        <p:spPr>
          <a:xfrm>
            <a:off x="5128234" y="3021761"/>
            <a:ext cx="571711" cy="367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83014D-B004-48C6-ABE5-CA2E11BC03E2}"/>
              </a:ext>
            </a:extLst>
          </p:cNvPr>
          <p:cNvSpPr/>
          <p:nvPr/>
        </p:nvSpPr>
        <p:spPr>
          <a:xfrm>
            <a:off x="5781675" y="2849233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Semantic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8C4379-B3A4-4F09-BB4F-2BE41D9B975B}"/>
              </a:ext>
            </a:extLst>
          </p:cNvPr>
          <p:cNvSpPr/>
          <p:nvPr/>
        </p:nvSpPr>
        <p:spPr>
          <a:xfrm>
            <a:off x="7834205" y="1943100"/>
            <a:ext cx="4167295" cy="2497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50772-C2E8-4A71-BFB1-10776E196111}"/>
              </a:ext>
            </a:extLst>
          </p:cNvPr>
          <p:cNvSpPr txBox="1"/>
          <p:nvPr/>
        </p:nvSpPr>
        <p:spPr>
          <a:xfrm>
            <a:off x="7591425" y="20351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Semantic Extraction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77F24FA-4297-4B35-8247-42E253FA10D7}"/>
              </a:ext>
            </a:extLst>
          </p:cNvPr>
          <p:cNvSpPr/>
          <p:nvPr/>
        </p:nvSpPr>
        <p:spPr>
          <a:xfrm>
            <a:off x="7362825" y="3064894"/>
            <a:ext cx="368515" cy="339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8DD50B9-6AED-48EB-9F74-066283C1BB04}"/>
              </a:ext>
            </a:extLst>
          </p:cNvPr>
          <p:cNvSpPr/>
          <p:nvPr/>
        </p:nvSpPr>
        <p:spPr>
          <a:xfrm>
            <a:off x="8161856" y="2863611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Value Extraction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71A3A3A-ADE3-4825-B673-373C844B46B2}"/>
              </a:ext>
            </a:extLst>
          </p:cNvPr>
          <p:cNvSpPr/>
          <p:nvPr/>
        </p:nvSpPr>
        <p:spPr>
          <a:xfrm>
            <a:off x="10323124" y="2834855"/>
            <a:ext cx="1490477" cy="731953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Stanford NLP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D429294-7C56-45FB-A919-00CFD380E3BD}"/>
              </a:ext>
            </a:extLst>
          </p:cNvPr>
          <p:cNvSpPr/>
          <p:nvPr/>
        </p:nvSpPr>
        <p:spPr>
          <a:xfrm>
            <a:off x="9829800" y="3064894"/>
            <a:ext cx="368515" cy="339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96A6F-4FA4-42AA-9722-D4DC8D6AADC8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4064937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2A31AA9-8B8D-4011-9FAE-88D4896F4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2943225"/>
            <a:ext cx="11040415" cy="860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123717-CB6C-4FF7-AA57-ADC43E0DCE9D}"/>
              </a:ext>
            </a:extLst>
          </p:cNvPr>
          <p:cNvSpPr txBox="1"/>
          <p:nvPr/>
        </p:nvSpPr>
        <p:spPr>
          <a:xfrm>
            <a:off x="733425" y="304800"/>
            <a:ext cx="7160216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/>
              <a:t>Part-of-speech tagging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62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33C043-219F-41AF-B003-8DD1422B9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2752725"/>
            <a:ext cx="11348285" cy="1544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A08461-7F9A-41EB-AA81-B1196D708DD1}"/>
              </a:ext>
            </a:extLst>
          </p:cNvPr>
          <p:cNvSpPr txBox="1"/>
          <p:nvPr/>
        </p:nvSpPr>
        <p:spPr>
          <a:xfrm>
            <a:off x="733425" y="304800"/>
            <a:ext cx="7160216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/>
              <a:t>Named Entity Recognition</a:t>
            </a:r>
          </a:p>
        </p:txBody>
      </p:sp>
    </p:spTree>
    <p:extLst>
      <p:ext uri="{BB962C8B-B14F-4D97-AF65-F5344CB8AC3E}">
        <p14:creationId xmlns:p14="http://schemas.microsoft.com/office/powerpoint/2010/main" val="42754892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2EEEBE9A-17CE-49E1-8704-43F07CDD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238375"/>
            <a:ext cx="9844541" cy="25622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2D1B41-95A1-4818-9472-9EEA2AB8F76B}"/>
              </a:ext>
            </a:extLst>
          </p:cNvPr>
          <p:cNvSpPr txBox="1"/>
          <p:nvPr/>
        </p:nvSpPr>
        <p:spPr>
          <a:xfrm>
            <a:off x="733425" y="304800"/>
            <a:ext cx="7160216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/>
              <a:t>Dependencies</a:t>
            </a:r>
          </a:p>
        </p:txBody>
      </p:sp>
    </p:spTree>
    <p:extLst>
      <p:ext uri="{BB962C8B-B14F-4D97-AF65-F5344CB8AC3E}">
        <p14:creationId xmlns:p14="http://schemas.microsoft.com/office/powerpoint/2010/main" val="33266967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black sign with white letters&#10;&#10;Description generated with very high confidence">
            <a:extLst>
              <a:ext uri="{FF2B5EF4-FFF2-40B4-BE49-F238E27FC236}">
                <a16:creationId xmlns:a16="http://schemas.microsoft.com/office/drawing/2014/main" id="{1AB3B4F9-00E5-412F-8ED8-81D528858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710132"/>
            <a:ext cx="897257" cy="89567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F46A596-E12F-4316-89F5-5F05CDF8245D}"/>
              </a:ext>
            </a:extLst>
          </p:cNvPr>
          <p:cNvSpPr/>
          <p:nvPr/>
        </p:nvSpPr>
        <p:spPr>
          <a:xfrm>
            <a:off x="1247775" y="3064894"/>
            <a:ext cx="544409" cy="355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3AC0E8E8-53F5-49C8-BB97-71B394F77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2755780"/>
            <a:ext cx="899942" cy="89937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CB01621-BC72-4693-9907-744D4F914BD9}"/>
              </a:ext>
            </a:extLst>
          </p:cNvPr>
          <p:cNvSpPr/>
          <p:nvPr/>
        </p:nvSpPr>
        <p:spPr>
          <a:xfrm>
            <a:off x="2867025" y="3028950"/>
            <a:ext cx="571711" cy="367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DBA36-651B-4364-A72D-CFB6C219E95B}"/>
              </a:ext>
            </a:extLst>
          </p:cNvPr>
          <p:cNvSpPr txBox="1"/>
          <p:nvPr/>
        </p:nvSpPr>
        <p:spPr>
          <a:xfrm>
            <a:off x="5415779" y="21240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1E7BB96-9BBE-451C-8328-C0B55FDE15E2}"/>
              </a:ext>
            </a:extLst>
          </p:cNvPr>
          <p:cNvSpPr/>
          <p:nvPr/>
        </p:nvSpPr>
        <p:spPr>
          <a:xfrm>
            <a:off x="3533775" y="2842044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 Pipeline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C84F09A-F958-4B3A-B5EB-23A0E3847740}"/>
              </a:ext>
            </a:extLst>
          </p:cNvPr>
          <p:cNvSpPr/>
          <p:nvPr/>
        </p:nvSpPr>
        <p:spPr>
          <a:xfrm>
            <a:off x="5128234" y="3021761"/>
            <a:ext cx="571711" cy="367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83014D-B004-48C6-ABE5-CA2E11BC03E2}"/>
              </a:ext>
            </a:extLst>
          </p:cNvPr>
          <p:cNvSpPr/>
          <p:nvPr/>
        </p:nvSpPr>
        <p:spPr>
          <a:xfrm>
            <a:off x="5781675" y="2849233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Semantic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8C4379-B3A4-4F09-BB4F-2BE41D9B975B}"/>
              </a:ext>
            </a:extLst>
          </p:cNvPr>
          <p:cNvSpPr/>
          <p:nvPr/>
        </p:nvSpPr>
        <p:spPr>
          <a:xfrm>
            <a:off x="7834205" y="1943100"/>
            <a:ext cx="4167295" cy="2497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50772-C2E8-4A71-BFB1-10776E196111}"/>
              </a:ext>
            </a:extLst>
          </p:cNvPr>
          <p:cNvSpPr txBox="1"/>
          <p:nvPr/>
        </p:nvSpPr>
        <p:spPr>
          <a:xfrm>
            <a:off x="7591425" y="20351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Semantic Extraction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77F24FA-4297-4B35-8247-42E253FA10D7}"/>
              </a:ext>
            </a:extLst>
          </p:cNvPr>
          <p:cNvSpPr/>
          <p:nvPr/>
        </p:nvSpPr>
        <p:spPr>
          <a:xfrm>
            <a:off x="7362825" y="3064894"/>
            <a:ext cx="368515" cy="339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8DD50B9-6AED-48EB-9F74-066283C1BB04}"/>
              </a:ext>
            </a:extLst>
          </p:cNvPr>
          <p:cNvSpPr/>
          <p:nvPr/>
        </p:nvSpPr>
        <p:spPr>
          <a:xfrm>
            <a:off x="8161856" y="2863611"/>
            <a:ext cx="1490477" cy="731953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Value Extraction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71A3A3A-ADE3-4825-B673-373C844B46B2}"/>
              </a:ext>
            </a:extLst>
          </p:cNvPr>
          <p:cNvSpPr/>
          <p:nvPr/>
        </p:nvSpPr>
        <p:spPr>
          <a:xfrm>
            <a:off x="10323124" y="2834855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Stanford NLP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337078B-5B25-44AA-9E2D-FC362B1D038E}"/>
              </a:ext>
            </a:extLst>
          </p:cNvPr>
          <p:cNvSpPr/>
          <p:nvPr/>
        </p:nvSpPr>
        <p:spPr>
          <a:xfrm>
            <a:off x="9820275" y="3064894"/>
            <a:ext cx="368515" cy="339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B6332-DA15-428A-96A3-37BFFB5B24FB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2875470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Connector 19">
            <a:extLst>
              <a:ext uri="{FF2B5EF4-FFF2-40B4-BE49-F238E27FC236}">
                <a16:creationId xmlns:a16="http://schemas.microsoft.com/office/drawing/2014/main" id="{3D83F26F-C55B-4A92-9AFF-4894D14E27C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6013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116B396-6458-4939-9DE6-97EB46475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784" y="295275"/>
            <a:ext cx="3067042" cy="3597704"/>
          </a:xfrm>
          <a:prstGeom prst="rect">
            <a:avLst/>
          </a:prstGeom>
        </p:spPr>
      </p:pic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93C7FE2-AAA1-407D-B6E4-325FC7D06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583" y="156846"/>
            <a:ext cx="3868508" cy="3866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93ACC1-E761-44F2-B293-249CB4279774}"/>
              </a:ext>
            </a:extLst>
          </p:cNvPr>
          <p:cNvSpPr txBox="1"/>
          <p:nvPr/>
        </p:nvSpPr>
        <p:spPr>
          <a:xfrm>
            <a:off x="707011" y="4502330"/>
            <a:ext cx="10765410" cy="12072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"A clause in a contract drawn up by deed."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Google Dictionary-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A04C06-7297-484E-8F44-5403F59E5972}"/>
              </a:ext>
            </a:extLst>
          </p:cNvPr>
          <p:cNvSpPr txBox="1"/>
          <p:nvPr/>
        </p:nvSpPr>
        <p:spPr>
          <a:xfrm>
            <a:off x="8022298" y="619125"/>
            <a:ext cx="1511484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The </a:t>
            </a:r>
            <a:r>
              <a:rPr lang="en-US" sz="1200">
                <a:cs typeface="Calibri"/>
              </a:rPr>
              <a:t>Company shall deliver as soon as available, but in any event within 90 day after the end of each fiscal year, a copy of the audited consolidated financial statements.</a:t>
            </a:r>
          </a:p>
        </p:txBody>
      </p:sp>
    </p:spTree>
    <p:extLst>
      <p:ext uri="{BB962C8B-B14F-4D97-AF65-F5344CB8AC3E}">
        <p14:creationId xmlns:p14="http://schemas.microsoft.com/office/powerpoint/2010/main" val="2793100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8CE06232-69FD-453D-8EB2-706087A902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AF3CF-AC61-4C54-9B9A-794BA112AA15}"/>
              </a:ext>
            </a:extLst>
          </p:cNvPr>
          <p:cNvSpPr txBox="1"/>
          <p:nvPr/>
        </p:nvSpPr>
        <p:spPr>
          <a:xfrm>
            <a:off x="829781" y="2745736"/>
            <a:ext cx="3698803" cy="1366528"/>
          </a:xfrm>
          <a:prstGeom prst="rect">
            <a:avLst/>
          </a:prstGeo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kern="1200">
                <a:latin typeface="+mj-lt"/>
                <a:ea typeface="+mj-ea"/>
                <a:cs typeface="+mj-cs"/>
              </a:rPr>
              <a:t>Person(?p) ^ hasAge(?p,?age) ^ greaterThan(?age,17) → Adult(?p)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EF080-D7F9-4077-8CB2-3209AE49A9A3}"/>
              </a:ext>
            </a:extLst>
          </p:cNvPr>
          <p:cNvSpPr txBox="1"/>
          <p:nvPr/>
        </p:nvSpPr>
        <p:spPr>
          <a:xfrm>
            <a:off x="5416885" y="462170"/>
            <a:ext cx="6657077" cy="59660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1100" dirty="0">
                <a:ea typeface="+mn-lt"/>
                <a:cs typeface="+mn-lt"/>
              </a:rPr>
            </a:br>
            <a:r>
              <a:rPr lang="en-US" sz="1100" dirty="0">
                <a:ea typeface="+mn-lt"/>
                <a:cs typeface="+mn-lt"/>
              </a:rPr>
              <a:t>
</a:t>
            </a:r>
            <a:r>
              <a:rPr lang="en-US" sz="2800" dirty="0">
                <a:solidFill>
                  <a:schemeClr val="bg1"/>
                </a:solidFill>
              </a:rPr>
              <a:t>&lt;</a:t>
            </a:r>
            <a:r>
              <a:rPr lang="en-US" sz="2800" dirty="0" err="1">
                <a:solidFill>
                  <a:schemeClr val="bg1"/>
                </a:solidFill>
              </a:rPr>
              <a:t>ruleml:imp</a:t>
            </a:r>
            <a:r>
              <a:rPr lang="en-US" sz="2800" dirty="0">
                <a:solidFill>
                  <a:schemeClr val="bg1"/>
                </a:solidFill>
              </a:rPr>
              <a:t>&gt; 
  &lt;</a:t>
            </a:r>
            <a:r>
              <a:rPr lang="en-US" sz="2800" dirty="0" err="1">
                <a:solidFill>
                  <a:schemeClr val="bg1"/>
                </a:solidFill>
              </a:rPr>
              <a:t>ruleml</a:t>
            </a:r>
            <a:r>
              <a:rPr lang="en-US" sz="2800" dirty="0">
                <a:solidFill>
                  <a:schemeClr val="bg1"/>
                </a:solidFill>
              </a:rPr>
              <a:t>:_body&gt; 
    &lt;</a:t>
            </a:r>
            <a:r>
              <a:rPr lang="en-US" sz="2800" dirty="0" err="1">
                <a:solidFill>
                  <a:schemeClr val="bg1"/>
                </a:solidFill>
              </a:rPr>
              <a:t>swrlx:classAtom</a:t>
            </a:r>
            <a:r>
              <a:rPr lang="en-US" sz="2800" dirty="0">
                <a:solidFill>
                  <a:schemeClr val="bg1"/>
                </a:solidFill>
              </a:rPr>
              <a:t>&gt; 
      &lt;</a:t>
            </a:r>
            <a:r>
              <a:rPr lang="en-US" sz="2800" dirty="0" err="1">
                <a:solidFill>
                  <a:schemeClr val="bg1"/>
                </a:solidFill>
              </a:rPr>
              <a:t>owlx:Class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owlx:name</a:t>
            </a:r>
            <a:r>
              <a:rPr lang="en-US" sz="2800" dirty="0">
                <a:solidFill>
                  <a:schemeClr val="bg1"/>
                </a:solidFill>
              </a:rPr>
              <a:t>="Borrower /&gt;
      &lt;</a:t>
            </a:r>
            <a:r>
              <a:rPr lang="en-US" sz="2800" dirty="0" err="1">
                <a:solidFill>
                  <a:schemeClr val="bg1"/>
                </a:solidFill>
              </a:rPr>
              <a:t>ruleml:var</a:t>
            </a:r>
            <a:r>
              <a:rPr lang="en-US" sz="2800" dirty="0">
                <a:solidFill>
                  <a:schemeClr val="bg1"/>
                </a:solidFill>
              </a:rPr>
              <a:t>&gt;party&lt;/</a:t>
            </a:r>
            <a:r>
              <a:rPr lang="en-US" sz="2800" dirty="0" err="1">
                <a:solidFill>
                  <a:schemeClr val="bg1"/>
                </a:solidFill>
              </a:rPr>
              <a:t>ruleml:var</a:t>
            </a:r>
            <a:r>
              <a:rPr lang="en-US" sz="2800" dirty="0">
                <a:solidFill>
                  <a:schemeClr val="bg1"/>
                </a:solidFill>
              </a:rPr>
              <a:t>&gt;
    &lt;/</a:t>
            </a:r>
            <a:r>
              <a:rPr lang="en-US" sz="2800" dirty="0" err="1">
                <a:solidFill>
                  <a:schemeClr val="bg1"/>
                </a:solidFill>
              </a:rPr>
              <a:t>swrlx:classAtom</a:t>
            </a:r>
            <a:r>
              <a:rPr lang="en-US" sz="2800" dirty="0">
                <a:solidFill>
                  <a:schemeClr val="bg1"/>
                </a:solidFill>
              </a:rPr>
              <a:t>&gt; 
    &lt;</a:t>
            </a:r>
            <a:r>
              <a:rPr lang="en-US" sz="2800" dirty="0" err="1">
                <a:solidFill>
                  <a:schemeClr val="bg1"/>
                </a:solidFill>
              </a:rPr>
              <a:t>swrlx:individualPropertyAtom</a:t>
            </a:r>
            <a:r>
              <a:rPr lang="en-US" sz="2800" dirty="0">
                <a:solidFill>
                  <a:schemeClr val="bg1"/>
                </a:solidFill>
              </a:rPr>
              <a:t>  </a:t>
            </a:r>
            <a:r>
              <a:rPr lang="en-US" sz="2800" dirty="0" err="1">
                <a:solidFill>
                  <a:schemeClr val="bg1"/>
                </a:solidFill>
              </a:rPr>
              <a:t>swrlx:property</a:t>
            </a:r>
            <a:r>
              <a:rPr lang="en-US" sz="2800" dirty="0">
                <a:solidFill>
                  <a:schemeClr val="bg1"/>
                </a:solidFill>
              </a:rPr>
              <a:t>="delivers"&gt; 
      &lt;</a:t>
            </a:r>
            <a:r>
              <a:rPr lang="en-US" sz="2800" dirty="0" err="1">
                <a:solidFill>
                  <a:schemeClr val="bg1"/>
                </a:solidFill>
              </a:rPr>
              <a:t>ruleml:var</a:t>
            </a:r>
            <a:r>
              <a:rPr lang="en-US" sz="2800" dirty="0">
                <a:solidFill>
                  <a:schemeClr val="bg1"/>
                </a:solidFill>
              </a:rPr>
              <a:t>&gt;action&lt;/</a:t>
            </a:r>
            <a:r>
              <a:rPr lang="en-US" sz="2800" dirty="0" err="1">
                <a:solidFill>
                  <a:schemeClr val="bg1"/>
                </a:solidFill>
              </a:rPr>
              <a:t>ruleml:var</a:t>
            </a:r>
            <a:r>
              <a:rPr lang="en-US" sz="2800" dirty="0">
                <a:solidFill>
                  <a:schemeClr val="bg1"/>
                </a:solidFill>
              </a:rPr>
              <a:t>&gt;
    &lt;/</a:t>
            </a:r>
            <a:r>
              <a:rPr lang="en-US" sz="2800" dirty="0" err="1">
                <a:solidFill>
                  <a:schemeClr val="bg1"/>
                </a:solidFill>
              </a:rPr>
              <a:t>swrlx:individualPropertyAtom</a:t>
            </a:r>
            <a:r>
              <a:rPr lang="en-US" sz="2800" dirty="0">
                <a:solidFill>
                  <a:schemeClr val="bg1"/>
                </a:solidFill>
              </a:rPr>
              <a:t>&gt; 
      &lt;</a:t>
            </a:r>
            <a:r>
              <a:rPr lang="en-US" sz="2800" dirty="0" err="1">
                <a:solidFill>
                  <a:schemeClr val="bg1"/>
                </a:solidFill>
              </a:rPr>
              <a:t>owlx:Class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  <a:r>
              <a:rPr lang="en-US" sz="2800" dirty="0" err="1">
                <a:solidFill>
                  <a:schemeClr val="bg1"/>
                </a:solidFill>
              </a:rPr>
              <a:t>owlx:name</a:t>
            </a:r>
            <a:r>
              <a:rPr lang="en-US" sz="2800" dirty="0">
                <a:solidFill>
                  <a:schemeClr val="bg1"/>
                </a:solidFill>
              </a:rPr>
              <a:t>="Document/&gt;</a:t>
            </a:r>
            <a:br>
              <a:rPr lang="en-US" sz="2800" dirty="0">
                <a:solidFill>
                  <a:srgbClr val="FFFFFF"/>
                </a:solidFill>
                <a:ea typeface="+mn-lt"/>
                <a:cs typeface="+mn-lt"/>
              </a:rPr>
            </a:br>
            <a:r>
              <a:rPr lang="en-US" sz="2800" dirty="0">
                <a:solidFill>
                  <a:schemeClr val="bg1"/>
                </a:solidFill>
              </a:rPr>
              <a:t>      &lt;</a:t>
            </a:r>
            <a:r>
              <a:rPr lang="en-US" sz="2800" dirty="0" err="1">
                <a:solidFill>
                  <a:schemeClr val="bg1"/>
                </a:solidFill>
              </a:rPr>
              <a:t>ruleml:var</a:t>
            </a:r>
            <a:r>
              <a:rPr lang="en-US" sz="2800" dirty="0">
                <a:solidFill>
                  <a:schemeClr val="bg1"/>
                </a:solidFill>
              </a:rPr>
              <a:t>&gt;deliverable&lt;/</a:t>
            </a:r>
            <a:r>
              <a:rPr lang="en-US" sz="2800" dirty="0" err="1">
                <a:solidFill>
                  <a:schemeClr val="bg1"/>
                </a:solidFill>
              </a:rPr>
              <a:t>ruleml:var</a:t>
            </a:r>
            <a:r>
              <a:rPr lang="en-US" sz="2800" dirty="0">
                <a:solidFill>
                  <a:schemeClr val="bg1"/>
                </a:solidFill>
              </a:rPr>
              <a:t>&gt;</a:t>
            </a:r>
            <a:br>
              <a:rPr lang="en-US" sz="2800" dirty="0">
                <a:solidFill>
                  <a:srgbClr val="FFFFFF"/>
                </a:solidFill>
                <a:ea typeface="+mn-lt"/>
                <a:cs typeface="+mn-lt"/>
              </a:rPr>
            </a:br>
            <a:r>
              <a:rPr lang="en-US" sz="2800" dirty="0">
                <a:solidFill>
                  <a:schemeClr val="bg1"/>
                </a:solidFill>
              </a:rPr>
              <a:t>    &lt;/</a:t>
            </a:r>
            <a:r>
              <a:rPr lang="en-US" sz="2800" dirty="0" err="1">
                <a:solidFill>
                  <a:schemeClr val="bg1"/>
                </a:solidFill>
              </a:rPr>
              <a:t>swrlx:classAtom</a:t>
            </a:r>
            <a:r>
              <a:rPr lang="en-US" sz="2800" dirty="0">
                <a:solidFill>
                  <a:schemeClr val="bg1"/>
                </a:solidFill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&lt;</a:t>
            </a:r>
            <a:r>
              <a:rPr lang="en-US" sz="2800" dirty="0" err="1">
                <a:solidFill>
                  <a:schemeClr val="bg1"/>
                </a:solidFill>
              </a:rPr>
              <a:t>swrlx:datavaluedPropertyAtom</a:t>
            </a:r>
            <a:r>
              <a:rPr lang="en-US" sz="2800" dirty="0">
                <a:solidFill>
                  <a:schemeClr val="bg1"/>
                </a:solidFill>
              </a:rPr>
              <a:t>  </a:t>
            </a:r>
            <a:r>
              <a:rPr lang="en-US" sz="2800" dirty="0" err="1">
                <a:solidFill>
                  <a:schemeClr val="bg1"/>
                </a:solidFill>
              </a:rPr>
              <a:t>swrlx:property</a:t>
            </a:r>
            <a:r>
              <a:rPr lang="en-US" sz="2800" dirty="0">
                <a:solidFill>
                  <a:schemeClr val="bg1"/>
                </a:solidFill>
              </a:rPr>
              <a:t>="</a:t>
            </a:r>
            <a:r>
              <a:rPr lang="en-US" sz="2800" dirty="0" err="1">
                <a:solidFill>
                  <a:schemeClr val="bg1"/>
                </a:solidFill>
              </a:rPr>
              <a:t>gracePeriod</a:t>
            </a:r>
            <a:r>
              <a:rPr lang="en-US" sz="2800" dirty="0">
                <a:solidFill>
                  <a:schemeClr val="bg1"/>
                </a:solidFill>
              </a:rPr>
              <a:t>"&gt; </a:t>
            </a:r>
            <a:endParaRPr lang="en-US" dirty="0">
              <a:cs typeface="Calibri"/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      &lt;</a:t>
            </a:r>
            <a:r>
              <a:rPr lang="en-US" sz="2800" dirty="0" err="1">
                <a:solidFill>
                  <a:schemeClr val="bg1"/>
                </a:solidFill>
              </a:rPr>
              <a:t>ruleml:var</a:t>
            </a:r>
            <a:r>
              <a:rPr lang="en-US" sz="2800" dirty="0">
                <a:solidFill>
                  <a:schemeClr val="bg1"/>
                </a:solidFill>
              </a:rPr>
              <a:t>&gt;</a:t>
            </a:r>
            <a:r>
              <a:rPr lang="en-US" sz="2800" dirty="0" err="1">
                <a:solidFill>
                  <a:schemeClr val="bg1"/>
                </a:solidFill>
              </a:rPr>
              <a:t>gracePeriod</a:t>
            </a:r>
            <a:r>
              <a:rPr lang="en-US" sz="2800" dirty="0">
                <a:solidFill>
                  <a:schemeClr val="bg1"/>
                </a:solidFill>
              </a:rPr>
              <a:t>&lt;/</a:t>
            </a:r>
            <a:r>
              <a:rPr lang="en-US" sz="2800" dirty="0" err="1">
                <a:solidFill>
                  <a:schemeClr val="bg1"/>
                </a:solidFill>
              </a:rPr>
              <a:t>ruleml:var</a:t>
            </a:r>
            <a:r>
              <a:rPr lang="en-US" sz="2800" dirty="0">
                <a:solidFill>
                  <a:schemeClr val="bg1"/>
                </a:solidFill>
              </a:rPr>
              <a:t>&gt;</a:t>
            </a:r>
            <a:endParaRPr lang="en-US" dirty="0"/>
          </a:p>
          <a:p>
            <a:r>
              <a:rPr lang="en-US" sz="2800" dirty="0">
                <a:solidFill>
                  <a:schemeClr val="bg1"/>
                </a:solidFill>
              </a:rPr>
              <a:t>    &lt;/</a:t>
            </a:r>
            <a:r>
              <a:rPr lang="en-US" sz="2800" dirty="0" err="1">
                <a:solidFill>
                  <a:schemeClr val="bg1"/>
                </a:solidFill>
              </a:rPr>
              <a:t>swrlx:datavaluedPropertyAtom</a:t>
            </a:r>
            <a:r>
              <a:rPr lang="en-US" sz="2800" dirty="0">
                <a:solidFill>
                  <a:schemeClr val="bg1"/>
                </a:solidFill>
              </a:rPr>
              <a:t>&gt;  
  &lt;/</a:t>
            </a:r>
            <a:r>
              <a:rPr lang="en-US" sz="2800" dirty="0" err="1">
                <a:solidFill>
                  <a:schemeClr val="bg1"/>
                </a:solidFill>
              </a:rPr>
              <a:t>ruleml</a:t>
            </a:r>
            <a:r>
              <a:rPr lang="en-US" sz="2800" dirty="0">
                <a:solidFill>
                  <a:schemeClr val="bg1"/>
                </a:solidFill>
              </a:rPr>
              <a:t>:_body&gt; 
  &lt;</a:t>
            </a:r>
            <a:r>
              <a:rPr lang="en-US" sz="2800" dirty="0" err="1">
                <a:solidFill>
                  <a:schemeClr val="bg1"/>
                </a:solidFill>
              </a:rPr>
              <a:t>ruleml</a:t>
            </a:r>
            <a:r>
              <a:rPr lang="en-US" sz="2800" dirty="0">
                <a:solidFill>
                  <a:schemeClr val="bg1"/>
                </a:solidFill>
              </a:rPr>
              <a:t>:_head&gt; 
  &lt;/ruleml:imp&gt; </a:t>
            </a:r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84A52-AC1A-46D9-8257-45726DD48E0A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Ontology</a:t>
            </a:r>
          </a:p>
        </p:txBody>
      </p:sp>
    </p:spTree>
    <p:extLst>
      <p:ext uri="{BB962C8B-B14F-4D97-AF65-F5344CB8AC3E}">
        <p14:creationId xmlns:p14="http://schemas.microsoft.com/office/powerpoint/2010/main" val="2171082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Folded Corner 1">
            <a:extLst>
              <a:ext uri="{FF2B5EF4-FFF2-40B4-BE49-F238E27FC236}">
                <a16:creationId xmlns:a16="http://schemas.microsoft.com/office/drawing/2014/main" id="{42668321-164D-44D2-8ABA-04BE598339FC}"/>
              </a:ext>
            </a:extLst>
          </p:cNvPr>
          <p:cNvSpPr/>
          <p:nvPr/>
        </p:nvSpPr>
        <p:spPr>
          <a:xfrm>
            <a:off x="7183436" y="409575"/>
            <a:ext cx="1350289" cy="140840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Ontology</a:t>
            </a:r>
            <a:endParaRPr lang="en-US" err="1">
              <a:solidFill>
                <a:srgbClr val="000000"/>
              </a:solidFill>
            </a:endParaRPr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69BB5977-3AEC-4867-A9F1-F047FDE277FC}"/>
              </a:ext>
            </a:extLst>
          </p:cNvPr>
          <p:cNvSpPr/>
          <p:nvPr/>
        </p:nvSpPr>
        <p:spPr>
          <a:xfrm>
            <a:off x="10517923" y="371475"/>
            <a:ext cx="1350289" cy="140840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NLP Result</a:t>
            </a:r>
            <a:endParaRPr lang="en-US" err="1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B79F1-2282-44E0-BBF1-5DBC6585C188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0F6E1-5E2C-448F-9933-85EA56C50BB7}"/>
              </a:ext>
            </a:extLst>
          </p:cNvPr>
          <p:cNvSpPr txBox="1"/>
          <p:nvPr/>
        </p:nvSpPr>
        <p:spPr>
          <a:xfrm>
            <a:off x="238125" y="2301679"/>
            <a:ext cx="6404674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/>
              <a:t>Get ontology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5D95C0-E83C-46D1-A9A0-4368655792E0}"/>
              </a:ext>
            </a:extLst>
          </p:cNvPr>
          <p:cNvSpPr txBox="1"/>
          <p:nvPr/>
        </p:nvSpPr>
        <p:spPr>
          <a:xfrm>
            <a:off x="238125" y="2822809"/>
            <a:ext cx="6404674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/>
              <a:t>Get NLP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35C509-B0EC-44F9-AE47-79D4CFAE1CA8}"/>
              </a:ext>
            </a:extLst>
          </p:cNvPr>
          <p:cNvSpPr txBox="1"/>
          <p:nvPr/>
        </p:nvSpPr>
        <p:spPr>
          <a:xfrm>
            <a:off x="238125" y="3365071"/>
            <a:ext cx="6404674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/>
              <a:t>Match rules</a:t>
            </a: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4006D785-D5D2-45F0-87A1-D206836B9106}"/>
              </a:ext>
            </a:extLst>
          </p:cNvPr>
          <p:cNvSpPr/>
          <p:nvPr/>
        </p:nvSpPr>
        <p:spPr>
          <a:xfrm>
            <a:off x="8824336" y="2228964"/>
            <a:ext cx="1350962" cy="11779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Rules</a:t>
            </a:r>
            <a:endParaRPr lang="en-US" err="1">
              <a:solidFill>
                <a:srgbClr val="000000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7EBC8FE-E880-40C1-B628-CDF5766C0850}"/>
              </a:ext>
            </a:extLst>
          </p:cNvPr>
          <p:cNvSpPr/>
          <p:nvPr/>
        </p:nvSpPr>
        <p:spPr>
          <a:xfrm rot="3480000">
            <a:off x="8460068" y="1771650"/>
            <a:ext cx="368515" cy="339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74ECF5D-19C6-4641-81CD-C24724C45B7C}"/>
              </a:ext>
            </a:extLst>
          </p:cNvPr>
          <p:cNvSpPr/>
          <p:nvPr/>
        </p:nvSpPr>
        <p:spPr>
          <a:xfrm rot="7560000">
            <a:off x="10165420" y="1816908"/>
            <a:ext cx="368515" cy="339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0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7" grpId="0"/>
      <p:bldP spid="8" grpId="0"/>
      <p:bldP spid="12" grpId="0" animBg="1"/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8CE06232-69FD-453D-8EB2-706087A902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EF080-D7F9-4077-8CB2-3209AE49A9A3}"/>
              </a:ext>
            </a:extLst>
          </p:cNvPr>
          <p:cNvSpPr txBox="1"/>
          <p:nvPr/>
        </p:nvSpPr>
        <p:spPr>
          <a:xfrm>
            <a:off x="5416885" y="462170"/>
            <a:ext cx="6657077" cy="59660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1100" dirty="0">
                <a:ea typeface="+mn-lt"/>
                <a:cs typeface="+mn-lt"/>
              </a:rPr>
            </a:br>
            <a:r>
              <a:rPr lang="en-US" sz="1100" dirty="0">
                <a:ea typeface="+mn-lt"/>
                <a:cs typeface="+mn-lt"/>
              </a:rPr>
              <a:t>
</a:t>
            </a:r>
            <a:r>
              <a:rPr lang="en-US" sz="2800" dirty="0">
                <a:solidFill>
                  <a:schemeClr val="bg1"/>
                </a:solidFill>
              </a:rPr>
              <a:t>&lt;</a:t>
            </a:r>
            <a:r>
              <a:rPr lang="en-US" sz="2800" dirty="0" err="1">
                <a:solidFill>
                  <a:schemeClr val="bg1"/>
                </a:solidFill>
              </a:rPr>
              <a:t>ruleml:imp</a:t>
            </a:r>
            <a:r>
              <a:rPr lang="en-US" sz="2800" dirty="0">
                <a:solidFill>
                  <a:schemeClr val="bg1"/>
                </a:solidFill>
              </a:rPr>
              <a:t>&gt; 
  &lt;</a:t>
            </a:r>
            <a:r>
              <a:rPr lang="en-US" sz="2800" dirty="0" err="1">
                <a:solidFill>
                  <a:schemeClr val="bg1"/>
                </a:solidFill>
              </a:rPr>
              <a:t>ruleml</a:t>
            </a:r>
            <a:r>
              <a:rPr lang="en-US" sz="2800" dirty="0">
                <a:solidFill>
                  <a:schemeClr val="bg1"/>
                </a:solidFill>
              </a:rPr>
              <a:t>:_body&gt; 
    &lt;</a:t>
            </a:r>
            <a:r>
              <a:rPr lang="en-US" sz="2800" dirty="0" err="1">
                <a:solidFill>
                  <a:schemeClr val="bg1"/>
                </a:solidFill>
              </a:rPr>
              <a:t>swrlx:classAtom</a:t>
            </a:r>
            <a:r>
              <a:rPr lang="en-US" sz="2800" dirty="0">
                <a:solidFill>
                  <a:schemeClr val="bg1"/>
                </a:solidFill>
              </a:rPr>
              <a:t>&gt; 
      &lt;</a:t>
            </a:r>
            <a:r>
              <a:rPr lang="en-US" sz="2800" dirty="0" err="1">
                <a:solidFill>
                  <a:schemeClr val="bg1"/>
                </a:solidFill>
              </a:rPr>
              <a:t>owlx:Class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owlx:name</a:t>
            </a:r>
            <a:r>
              <a:rPr lang="en-US" sz="2800" dirty="0">
                <a:solidFill>
                  <a:schemeClr val="bg1"/>
                </a:solidFill>
              </a:rPr>
              <a:t>="Borrower /&gt;
      &lt;</a:t>
            </a:r>
            <a:r>
              <a:rPr lang="en-US" sz="2800" dirty="0" err="1">
                <a:solidFill>
                  <a:schemeClr val="bg1"/>
                </a:solidFill>
              </a:rPr>
              <a:t>ruleml:var</a:t>
            </a:r>
            <a:r>
              <a:rPr lang="en-US" sz="2800" dirty="0">
                <a:solidFill>
                  <a:schemeClr val="bg1"/>
                </a:solidFill>
              </a:rPr>
              <a:t>&gt;party&lt;/</a:t>
            </a:r>
            <a:r>
              <a:rPr lang="en-US" sz="2800" dirty="0" err="1">
                <a:solidFill>
                  <a:schemeClr val="bg1"/>
                </a:solidFill>
              </a:rPr>
              <a:t>ruleml:var</a:t>
            </a:r>
            <a:r>
              <a:rPr lang="en-US" sz="2800" dirty="0">
                <a:solidFill>
                  <a:schemeClr val="bg1"/>
                </a:solidFill>
              </a:rPr>
              <a:t>&gt;
    &lt;/</a:t>
            </a:r>
            <a:r>
              <a:rPr lang="en-US" sz="2800" dirty="0" err="1">
                <a:solidFill>
                  <a:schemeClr val="bg1"/>
                </a:solidFill>
              </a:rPr>
              <a:t>swrlx:classAtom</a:t>
            </a:r>
            <a:r>
              <a:rPr lang="en-US" sz="2800" dirty="0">
                <a:solidFill>
                  <a:schemeClr val="bg1"/>
                </a:solidFill>
              </a:rPr>
              <a:t>&gt; 
    &lt;</a:t>
            </a:r>
            <a:r>
              <a:rPr lang="en-US" sz="2800" dirty="0" err="1">
                <a:solidFill>
                  <a:schemeClr val="bg1"/>
                </a:solidFill>
              </a:rPr>
              <a:t>swrlx:individualPropertyAtom</a:t>
            </a:r>
            <a:r>
              <a:rPr lang="en-US" sz="2800" dirty="0">
                <a:solidFill>
                  <a:schemeClr val="bg1"/>
                </a:solidFill>
              </a:rPr>
              <a:t>  </a:t>
            </a:r>
            <a:r>
              <a:rPr lang="en-US" sz="2800" dirty="0" err="1">
                <a:solidFill>
                  <a:schemeClr val="bg1"/>
                </a:solidFill>
              </a:rPr>
              <a:t>swrlx:property</a:t>
            </a:r>
            <a:r>
              <a:rPr lang="en-US" sz="2800" dirty="0">
                <a:solidFill>
                  <a:schemeClr val="bg1"/>
                </a:solidFill>
              </a:rPr>
              <a:t>="delivers"&gt; 
      &lt;</a:t>
            </a:r>
            <a:r>
              <a:rPr lang="en-US" sz="2800" dirty="0" err="1">
                <a:solidFill>
                  <a:schemeClr val="bg1"/>
                </a:solidFill>
              </a:rPr>
              <a:t>ruleml:var</a:t>
            </a:r>
            <a:r>
              <a:rPr lang="en-US" sz="2800" dirty="0">
                <a:solidFill>
                  <a:schemeClr val="bg1"/>
                </a:solidFill>
              </a:rPr>
              <a:t>&gt;action&lt;/</a:t>
            </a:r>
            <a:r>
              <a:rPr lang="en-US" sz="2800" dirty="0" err="1">
                <a:solidFill>
                  <a:schemeClr val="bg1"/>
                </a:solidFill>
              </a:rPr>
              <a:t>ruleml:var</a:t>
            </a:r>
            <a:r>
              <a:rPr lang="en-US" sz="2800" dirty="0">
                <a:solidFill>
                  <a:schemeClr val="bg1"/>
                </a:solidFill>
              </a:rPr>
              <a:t>&gt;
    &lt;/</a:t>
            </a:r>
            <a:r>
              <a:rPr lang="en-US" sz="2800" dirty="0" err="1">
                <a:solidFill>
                  <a:schemeClr val="bg1"/>
                </a:solidFill>
              </a:rPr>
              <a:t>swrlx:individualPropertyAtom</a:t>
            </a:r>
            <a:r>
              <a:rPr lang="en-US" sz="2800" dirty="0">
                <a:solidFill>
                  <a:schemeClr val="bg1"/>
                </a:solidFill>
              </a:rPr>
              <a:t>&gt; 
      &lt;</a:t>
            </a:r>
            <a:r>
              <a:rPr lang="en-US" sz="2800" dirty="0" err="1">
                <a:solidFill>
                  <a:schemeClr val="bg1"/>
                </a:solidFill>
              </a:rPr>
              <a:t>owlx:Class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  <a:r>
              <a:rPr lang="en-US" sz="2800" dirty="0" err="1">
                <a:solidFill>
                  <a:schemeClr val="bg1"/>
                </a:solidFill>
              </a:rPr>
              <a:t>owlx:name</a:t>
            </a:r>
            <a:r>
              <a:rPr lang="en-US" sz="2800" dirty="0">
                <a:solidFill>
                  <a:schemeClr val="bg1"/>
                </a:solidFill>
              </a:rPr>
              <a:t>="Document/&gt;</a:t>
            </a:r>
            <a:br>
              <a:rPr lang="en-US" sz="2800" dirty="0">
                <a:solidFill>
                  <a:srgbClr val="FFFFFF"/>
                </a:solidFill>
                <a:ea typeface="+mn-lt"/>
                <a:cs typeface="+mn-lt"/>
              </a:rPr>
            </a:br>
            <a:r>
              <a:rPr lang="en-US" sz="2800" dirty="0">
                <a:solidFill>
                  <a:schemeClr val="bg1"/>
                </a:solidFill>
              </a:rPr>
              <a:t>      &lt;</a:t>
            </a:r>
            <a:r>
              <a:rPr lang="en-US" sz="2800" dirty="0" err="1">
                <a:solidFill>
                  <a:schemeClr val="bg1"/>
                </a:solidFill>
              </a:rPr>
              <a:t>ruleml:var</a:t>
            </a:r>
            <a:r>
              <a:rPr lang="en-US" sz="2800" dirty="0">
                <a:solidFill>
                  <a:schemeClr val="bg1"/>
                </a:solidFill>
              </a:rPr>
              <a:t>&gt;deliverable&lt;/</a:t>
            </a:r>
            <a:r>
              <a:rPr lang="en-US" sz="2800" dirty="0" err="1">
                <a:solidFill>
                  <a:schemeClr val="bg1"/>
                </a:solidFill>
              </a:rPr>
              <a:t>ruleml:var</a:t>
            </a:r>
            <a:r>
              <a:rPr lang="en-US" sz="2800" dirty="0">
                <a:solidFill>
                  <a:schemeClr val="bg1"/>
                </a:solidFill>
              </a:rPr>
              <a:t>&gt;</a:t>
            </a:r>
            <a:br>
              <a:rPr lang="en-US" sz="2800" dirty="0">
                <a:solidFill>
                  <a:srgbClr val="FFFFFF"/>
                </a:solidFill>
                <a:ea typeface="+mn-lt"/>
                <a:cs typeface="+mn-lt"/>
              </a:rPr>
            </a:br>
            <a:r>
              <a:rPr lang="en-US" sz="2800" dirty="0">
                <a:solidFill>
                  <a:schemeClr val="bg1"/>
                </a:solidFill>
              </a:rPr>
              <a:t>    &lt;/</a:t>
            </a:r>
            <a:r>
              <a:rPr lang="en-US" sz="2800" dirty="0" err="1">
                <a:solidFill>
                  <a:schemeClr val="bg1"/>
                </a:solidFill>
              </a:rPr>
              <a:t>swrlx:classAtom</a:t>
            </a:r>
            <a:r>
              <a:rPr lang="en-US" sz="2800" dirty="0">
                <a:solidFill>
                  <a:schemeClr val="bg1"/>
                </a:solidFill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&lt;</a:t>
            </a:r>
            <a:r>
              <a:rPr lang="en-US" sz="2800" dirty="0" err="1">
                <a:solidFill>
                  <a:schemeClr val="bg1"/>
                </a:solidFill>
              </a:rPr>
              <a:t>swrlx:datavaluedPropertyAtom</a:t>
            </a:r>
            <a:r>
              <a:rPr lang="en-US" sz="2800" dirty="0">
                <a:solidFill>
                  <a:schemeClr val="bg1"/>
                </a:solidFill>
              </a:rPr>
              <a:t>  </a:t>
            </a:r>
            <a:r>
              <a:rPr lang="en-US" sz="2800" dirty="0" err="1">
                <a:solidFill>
                  <a:schemeClr val="bg1"/>
                </a:solidFill>
              </a:rPr>
              <a:t>swrlx:property</a:t>
            </a:r>
            <a:r>
              <a:rPr lang="en-US" sz="2800" dirty="0">
                <a:solidFill>
                  <a:schemeClr val="bg1"/>
                </a:solidFill>
              </a:rPr>
              <a:t>="</a:t>
            </a:r>
            <a:r>
              <a:rPr lang="en-US" sz="2800" dirty="0" err="1">
                <a:solidFill>
                  <a:schemeClr val="bg1"/>
                </a:solidFill>
              </a:rPr>
              <a:t>gracePeriod</a:t>
            </a:r>
            <a:r>
              <a:rPr lang="en-US" sz="2800" dirty="0">
                <a:solidFill>
                  <a:schemeClr val="bg1"/>
                </a:solidFill>
              </a:rPr>
              <a:t>"&gt; </a:t>
            </a:r>
            <a:endParaRPr lang="en-US" dirty="0">
              <a:cs typeface="Calibri"/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      &lt;</a:t>
            </a:r>
            <a:r>
              <a:rPr lang="en-US" sz="2800" dirty="0" err="1">
                <a:solidFill>
                  <a:schemeClr val="bg1"/>
                </a:solidFill>
              </a:rPr>
              <a:t>ruleml:var</a:t>
            </a:r>
            <a:r>
              <a:rPr lang="en-US" sz="2800" dirty="0">
                <a:solidFill>
                  <a:schemeClr val="bg1"/>
                </a:solidFill>
              </a:rPr>
              <a:t>&gt;</a:t>
            </a:r>
            <a:r>
              <a:rPr lang="en-US" sz="2800" dirty="0" err="1">
                <a:solidFill>
                  <a:schemeClr val="bg1"/>
                </a:solidFill>
              </a:rPr>
              <a:t>gracePeriod</a:t>
            </a:r>
            <a:r>
              <a:rPr lang="en-US" sz="2800" dirty="0">
                <a:solidFill>
                  <a:schemeClr val="bg1"/>
                </a:solidFill>
              </a:rPr>
              <a:t>&lt;/</a:t>
            </a:r>
            <a:r>
              <a:rPr lang="en-US" sz="2800" dirty="0" err="1">
                <a:solidFill>
                  <a:schemeClr val="bg1"/>
                </a:solidFill>
              </a:rPr>
              <a:t>ruleml:var</a:t>
            </a:r>
            <a:r>
              <a:rPr lang="en-US" sz="2800" dirty="0">
                <a:solidFill>
                  <a:schemeClr val="bg1"/>
                </a:solidFill>
              </a:rPr>
              <a:t>&gt;</a:t>
            </a:r>
            <a:endParaRPr lang="en-US" dirty="0"/>
          </a:p>
          <a:p>
            <a:r>
              <a:rPr lang="en-US" sz="2800" dirty="0">
                <a:solidFill>
                  <a:schemeClr val="bg1"/>
                </a:solidFill>
              </a:rPr>
              <a:t>    &lt;/</a:t>
            </a:r>
            <a:r>
              <a:rPr lang="en-US" sz="2800" dirty="0" err="1">
                <a:solidFill>
                  <a:schemeClr val="bg1"/>
                </a:solidFill>
              </a:rPr>
              <a:t>swrlx:datavaluedPropertyAtom</a:t>
            </a:r>
            <a:r>
              <a:rPr lang="en-US" sz="2800" dirty="0">
                <a:solidFill>
                  <a:schemeClr val="bg1"/>
                </a:solidFill>
              </a:rPr>
              <a:t>&gt;  
  &lt;/</a:t>
            </a:r>
            <a:r>
              <a:rPr lang="en-US" sz="2800" dirty="0" err="1">
                <a:solidFill>
                  <a:schemeClr val="bg1"/>
                </a:solidFill>
              </a:rPr>
              <a:t>ruleml</a:t>
            </a:r>
            <a:r>
              <a:rPr lang="en-US" sz="2800" dirty="0">
                <a:solidFill>
                  <a:schemeClr val="bg1"/>
                </a:solidFill>
              </a:rPr>
              <a:t>:_body&gt; 
  &lt;</a:t>
            </a:r>
            <a:r>
              <a:rPr lang="en-US" sz="2800" dirty="0" err="1">
                <a:solidFill>
                  <a:schemeClr val="bg1"/>
                </a:solidFill>
              </a:rPr>
              <a:t>ruleml</a:t>
            </a:r>
            <a:r>
              <a:rPr lang="en-US" sz="2800" dirty="0">
                <a:solidFill>
                  <a:schemeClr val="bg1"/>
                </a:solidFill>
              </a:rPr>
              <a:t>:_head&gt; 
  &lt;/ruleml:imp&gt; </a:t>
            </a:r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84A52-AC1A-46D9-8257-45726DD48E0A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NLP</a:t>
            </a:r>
            <a:r>
              <a:rPr lang="en-US" sz="3600" dirty="0">
                <a:cs typeface="Calibri"/>
              </a:rPr>
              <a:t> Result</a:t>
            </a:r>
            <a:endParaRPr lang="en-US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DEA2C2-572F-431F-88F1-E3AA06F07F71}"/>
              </a:ext>
            </a:extLst>
          </p:cNvPr>
          <p:cNvSpPr txBox="1"/>
          <p:nvPr/>
        </p:nvSpPr>
        <p:spPr>
          <a:xfrm>
            <a:off x="800909" y="179891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shall deliver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1521CB-081C-44E2-A3FE-E6B1DDB8E4B8}"/>
              </a:ext>
            </a:extLst>
          </p:cNvPr>
          <p:cNvSpPr txBox="1"/>
          <p:nvPr/>
        </p:nvSpPr>
        <p:spPr>
          <a:xfrm>
            <a:off x="2548768" y="297886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financial statements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D2601-B2BA-4A89-8909-38D26AC8BD2F}"/>
              </a:ext>
            </a:extLst>
          </p:cNvPr>
          <p:cNvSpPr txBox="1"/>
          <p:nvPr/>
        </p:nvSpPr>
        <p:spPr>
          <a:xfrm>
            <a:off x="2832949" y="408286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90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670BD0-1C62-41D0-9684-B93C0C794101}"/>
              </a:ext>
            </a:extLst>
          </p:cNvPr>
          <p:cNvCxnSpPr/>
          <p:nvPr/>
        </p:nvCxnSpPr>
        <p:spPr>
          <a:xfrm flipH="1">
            <a:off x="1267836" y="2150599"/>
            <a:ext cx="528536" cy="88486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A0AB22-C04E-43F5-8E63-29FC04BB38E8}"/>
              </a:ext>
            </a:extLst>
          </p:cNvPr>
          <p:cNvCxnSpPr>
            <a:cxnSpLocks/>
          </p:cNvCxnSpPr>
          <p:nvPr/>
        </p:nvCxnSpPr>
        <p:spPr>
          <a:xfrm>
            <a:off x="2452654" y="2144482"/>
            <a:ext cx="606357" cy="78758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4E532D-993F-4137-8561-93A6E7CB18F3}"/>
              </a:ext>
            </a:extLst>
          </p:cNvPr>
          <p:cNvCxnSpPr>
            <a:cxnSpLocks/>
          </p:cNvCxnSpPr>
          <p:nvPr/>
        </p:nvCxnSpPr>
        <p:spPr>
          <a:xfrm>
            <a:off x="3362773" y="3353594"/>
            <a:ext cx="606357" cy="78758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1A1353B-9702-4FBB-9AE3-79C0E538040A}"/>
              </a:ext>
            </a:extLst>
          </p:cNvPr>
          <p:cNvSpPr txBox="1"/>
          <p:nvPr/>
        </p:nvSpPr>
        <p:spPr>
          <a:xfrm>
            <a:off x="-379011" y="307166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company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3DC91A-D930-4E12-90EB-80DBCC2F0711}"/>
              </a:ext>
            </a:extLst>
          </p:cNvPr>
          <p:cNvSpPr txBox="1"/>
          <p:nvPr/>
        </p:nvSpPr>
        <p:spPr>
          <a:xfrm>
            <a:off x="5071868" y="188129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Ontology</a:t>
            </a:r>
          </a:p>
        </p:txBody>
      </p:sp>
    </p:spTree>
    <p:extLst>
      <p:ext uri="{BB962C8B-B14F-4D97-AF65-F5344CB8AC3E}">
        <p14:creationId xmlns:p14="http://schemas.microsoft.com/office/powerpoint/2010/main" val="16636772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Folded Corner 1">
            <a:extLst>
              <a:ext uri="{FF2B5EF4-FFF2-40B4-BE49-F238E27FC236}">
                <a16:creationId xmlns:a16="http://schemas.microsoft.com/office/drawing/2014/main" id="{42668321-164D-44D2-8ABA-04BE598339FC}"/>
              </a:ext>
            </a:extLst>
          </p:cNvPr>
          <p:cNvSpPr/>
          <p:nvPr/>
        </p:nvSpPr>
        <p:spPr>
          <a:xfrm>
            <a:off x="7183436" y="409575"/>
            <a:ext cx="1350289" cy="140840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Ontology</a:t>
            </a:r>
            <a:endParaRPr lang="en-US" err="1">
              <a:solidFill>
                <a:srgbClr val="000000"/>
              </a:solidFill>
            </a:endParaRPr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69BB5977-3AEC-4867-A9F1-F047FDE277FC}"/>
              </a:ext>
            </a:extLst>
          </p:cNvPr>
          <p:cNvSpPr/>
          <p:nvPr/>
        </p:nvSpPr>
        <p:spPr>
          <a:xfrm>
            <a:off x="10517923" y="371475"/>
            <a:ext cx="1350289" cy="140840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NLP Result</a:t>
            </a:r>
            <a:endParaRPr lang="en-US" err="1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B79F1-2282-44E0-BBF1-5DBC6585C188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0F6E1-5E2C-448F-9933-85EA56C50BB7}"/>
              </a:ext>
            </a:extLst>
          </p:cNvPr>
          <p:cNvSpPr txBox="1"/>
          <p:nvPr/>
        </p:nvSpPr>
        <p:spPr>
          <a:xfrm>
            <a:off x="238125" y="2301679"/>
            <a:ext cx="6404674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/>
              <a:t>Get ontology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5D95C0-E83C-46D1-A9A0-4368655792E0}"/>
              </a:ext>
            </a:extLst>
          </p:cNvPr>
          <p:cNvSpPr txBox="1"/>
          <p:nvPr/>
        </p:nvSpPr>
        <p:spPr>
          <a:xfrm>
            <a:off x="238125" y="2822809"/>
            <a:ext cx="6404674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/>
              <a:t>Get NLP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35C509-B0EC-44F9-AE47-79D4CFAE1CA8}"/>
              </a:ext>
            </a:extLst>
          </p:cNvPr>
          <p:cNvSpPr txBox="1"/>
          <p:nvPr/>
        </p:nvSpPr>
        <p:spPr>
          <a:xfrm>
            <a:off x="238125" y="3365071"/>
            <a:ext cx="6404674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/>
              <a:t>Match rules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571CE3DA-A76E-4D53-B110-86EC591ED76C}"/>
              </a:ext>
            </a:extLst>
          </p:cNvPr>
          <p:cNvSpPr/>
          <p:nvPr/>
        </p:nvSpPr>
        <p:spPr>
          <a:xfrm>
            <a:off x="8824336" y="3886200"/>
            <a:ext cx="1350962" cy="117741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Custom logic</a:t>
            </a:r>
            <a:endParaRPr lang="en-US" err="1">
              <a:solidFill>
                <a:srgbClr val="000000"/>
              </a:solidFill>
            </a:endParaRP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2285F5D4-F275-4437-931E-9459A737C143}"/>
              </a:ext>
            </a:extLst>
          </p:cNvPr>
          <p:cNvSpPr/>
          <p:nvPr/>
        </p:nvSpPr>
        <p:spPr>
          <a:xfrm>
            <a:off x="8824336" y="5514975"/>
            <a:ext cx="1375195" cy="116583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Semantic-extraction</a:t>
            </a:r>
            <a:endParaRPr lang="en-US" err="1">
              <a:solidFill>
                <a:srgbClr val="000000"/>
              </a:solidFill>
            </a:endParaRP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4006D785-D5D2-45F0-87A1-D206836B9106}"/>
              </a:ext>
            </a:extLst>
          </p:cNvPr>
          <p:cNvSpPr/>
          <p:nvPr/>
        </p:nvSpPr>
        <p:spPr>
          <a:xfrm>
            <a:off x="8824336" y="2228964"/>
            <a:ext cx="1350962" cy="11779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Rules</a:t>
            </a:r>
            <a:endParaRPr lang="en-US" err="1">
              <a:solidFill>
                <a:srgbClr val="000000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45246BC-2E76-4804-81AC-F6AE779FBEAE}"/>
              </a:ext>
            </a:extLst>
          </p:cNvPr>
          <p:cNvSpPr/>
          <p:nvPr/>
        </p:nvSpPr>
        <p:spPr>
          <a:xfrm rot="5340000">
            <a:off x="9315276" y="3476625"/>
            <a:ext cx="368515" cy="339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3C40EC5-11D3-4036-9315-18E471ED738D}"/>
              </a:ext>
            </a:extLst>
          </p:cNvPr>
          <p:cNvSpPr/>
          <p:nvPr/>
        </p:nvSpPr>
        <p:spPr>
          <a:xfrm rot="5340000">
            <a:off x="9315276" y="5114925"/>
            <a:ext cx="368515" cy="339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7EBC8FE-E880-40C1-B628-CDF5766C0850}"/>
              </a:ext>
            </a:extLst>
          </p:cNvPr>
          <p:cNvSpPr/>
          <p:nvPr/>
        </p:nvSpPr>
        <p:spPr>
          <a:xfrm rot="3480000">
            <a:off x="8460068" y="1771650"/>
            <a:ext cx="368515" cy="339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74ECF5D-19C6-4641-81CD-C24724C45B7C}"/>
              </a:ext>
            </a:extLst>
          </p:cNvPr>
          <p:cNvSpPr/>
          <p:nvPr/>
        </p:nvSpPr>
        <p:spPr>
          <a:xfrm rot="7560000">
            <a:off x="10165420" y="1816908"/>
            <a:ext cx="368515" cy="339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3F3CAE-6347-44D6-8348-720156D76EFC}"/>
              </a:ext>
            </a:extLst>
          </p:cNvPr>
          <p:cNvSpPr txBox="1"/>
          <p:nvPr/>
        </p:nvSpPr>
        <p:spPr>
          <a:xfrm>
            <a:off x="238125" y="3924300"/>
            <a:ext cx="6404674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/>
              <a:t>Apply custom logic</a:t>
            </a:r>
          </a:p>
        </p:txBody>
      </p:sp>
    </p:spTree>
    <p:extLst>
      <p:ext uri="{BB962C8B-B14F-4D97-AF65-F5344CB8AC3E}">
        <p14:creationId xmlns:p14="http://schemas.microsoft.com/office/powerpoint/2010/main" val="236719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black sign with white letters&#10;&#10;Description generated with very high confidence">
            <a:extLst>
              <a:ext uri="{FF2B5EF4-FFF2-40B4-BE49-F238E27FC236}">
                <a16:creationId xmlns:a16="http://schemas.microsoft.com/office/drawing/2014/main" id="{1AB3B4F9-00E5-412F-8ED8-81D528858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710132"/>
            <a:ext cx="897257" cy="89567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F46A596-E12F-4316-89F5-5F05CDF8245D}"/>
              </a:ext>
            </a:extLst>
          </p:cNvPr>
          <p:cNvSpPr/>
          <p:nvPr/>
        </p:nvSpPr>
        <p:spPr>
          <a:xfrm>
            <a:off x="1247775" y="3064894"/>
            <a:ext cx="544409" cy="355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3AC0E8E8-53F5-49C8-BB97-71B394F77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2755780"/>
            <a:ext cx="899942" cy="89937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CB01621-BC72-4693-9907-744D4F914BD9}"/>
              </a:ext>
            </a:extLst>
          </p:cNvPr>
          <p:cNvSpPr/>
          <p:nvPr/>
        </p:nvSpPr>
        <p:spPr>
          <a:xfrm>
            <a:off x="2867025" y="3028950"/>
            <a:ext cx="571711" cy="367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DBA36-651B-4364-A72D-CFB6C219E95B}"/>
              </a:ext>
            </a:extLst>
          </p:cNvPr>
          <p:cNvSpPr txBox="1"/>
          <p:nvPr/>
        </p:nvSpPr>
        <p:spPr>
          <a:xfrm>
            <a:off x="5415779" y="21240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1E7BB96-9BBE-451C-8328-C0B55FDE15E2}"/>
              </a:ext>
            </a:extLst>
          </p:cNvPr>
          <p:cNvSpPr/>
          <p:nvPr/>
        </p:nvSpPr>
        <p:spPr>
          <a:xfrm>
            <a:off x="3533775" y="2842044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 Pipeline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C84F09A-F958-4B3A-B5EB-23A0E3847740}"/>
              </a:ext>
            </a:extLst>
          </p:cNvPr>
          <p:cNvSpPr/>
          <p:nvPr/>
        </p:nvSpPr>
        <p:spPr>
          <a:xfrm>
            <a:off x="5128234" y="3021761"/>
            <a:ext cx="571711" cy="367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83014D-B004-48C6-ABE5-CA2E11BC03E2}"/>
              </a:ext>
            </a:extLst>
          </p:cNvPr>
          <p:cNvSpPr/>
          <p:nvPr/>
        </p:nvSpPr>
        <p:spPr>
          <a:xfrm>
            <a:off x="5781675" y="2849233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Semantic Analysis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8DD50B9-6AED-48EB-9F74-066283C1BB04}"/>
              </a:ext>
            </a:extLst>
          </p:cNvPr>
          <p:cNvSpPr/>
          <p:nvPr/>
        </p:nvSpPr>
        <p:spPr>
          <a:xfrm>
            <a:off x="8086725" y="2834855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Semantic Extraction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47E00504-C4EE-45A9-A0FC-DD32EFF0BAB1}"/>
              </a:ext>
            </a:extLst>
          </p:cNvPr>
          <p:cNvSpPr/>
          <p:nvPr/>
        </p:nvSpPr>
        <p:spPr>
          <a:xfrm>
            <a:off x="10363200" y="2856422"/>
            <a:ext cx="1421128" cy="759247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cs typeface="Calibri"/>
              </a:rPr>
              <a:t>MarkLogic</a:t>
            </a:r>
            <a:endParaRPr lang="en-US" err="1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D2F479D-A510-42FD-BE87-BAFDF14EE1F1}"/>
              </a:ext>
            </a:extLst>
          </p:cNvPr>
          <p:cNvSpPr/>
          <p:nvPr/>
        </p:nvSpPr>
        <p:spPr>
          <a:xfrm>
            <a:off x="7419975" y="3064894"/>
            <a:ext cx="571711" cy="367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4B946DF-3381-4621-958B-D4F4F2D3C63B}"/>
              </a:ext>
            </a:extLst>
          </p:cNvPr>
          <p:cNvSpPr/>
          <p:nvPr/>
        </p:nvSpPr>
        <p:spPr>
          <a:xfrm>
            <a:off x="9715500" y="3064894"/>
            <a:ext cx="571711" cy="367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225B67-2AFA-4C69-B8F7-9C5848C83EC3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28922162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black sign with white letters&#10;&#10;Description generated with very high confidence">
            <a:extLst>
              <a:ext uri="{FF2B5EF4-FFF2-40B4-BE49-F238E27FC236}">
                <a16:creationId xmlns:a16="http://schemas.microsoft.com/office/drawing/2014/main" id="{1AB3B4F9-00E5-412F-8ED8-81D528858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710132"/>
            <a:ext cx="897257" cy="89567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F46A596-E12F-4316-89F5-5F05CDF8245D}"/>
              </a:ext>
            </a:extLst>
          </p:cNvPr>
          <p:cNvSpPr/>
          <p:nvPr/>
        </p:nvSpPr>
        <p:spPr>
          <a:xfrm>
            <a:off x="1247775" y="3064894"/>
            <a:ext cx="544409" cy="355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3AC0E8E8-53F5-49C8-BB97-71B394F77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2755780"/>
            <a:ext cx="899942" cy="89937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CB01621-BC72-4693-9907-744D4F914BD9}"/>
              </a:ext>
            </a:extLst>
          </p:cNvPr>
          <p:cNvSpPr/>
          <p:nvPr/>
        </p:nvSpPr>
        <p:spPr>
          <a:xfrm>
            <a:off x="2867025" y="3028950"/>
            <a:ext cx="571711" cy="367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DBA36-651B-4364-A72D-CFB6C219E95B}"/>
              </a:ext>
            </a:extLst>
          </p:cNvPr>
          <p:cNvSpPr txBox="1"/>
          <p:nvPr/>
        </p:nvSpPr>
        <p:spPr>
          <a:xfrm>
            <a:off x="5415779" y="21240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1E7BB96-9BBE-451C-8328-C0B55FDE15E2}"/>
              </a:ext>
            </a:extLst>
          </p:cNvPr>
          <p:cNvSpPr/>
          <p:nvPr/>
        </p:nvSpPr>
        <p:spPr>
          <a:xfrm>
            <a:off x="3533775" y="2842044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OCR Pipeline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C84F09A-F958-4B3A-B5EB-23A0E3847740}"/>
              </a:ext>
            </a:extLst>
          </p:cNvPr>
          <p:cNvSpPr/>
          <p:nvPr/>
        </p:nvSpPr>
        <p:spPr>
          <a:xfrm>
            <a:off x="5128234" y="3021761"/>
            <a:ext cx="571711" cy="367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83014D-B004-48C6-ABE5-CA2E11BC03E2}"/>
              </a:ext>
            </a:extLst>
          </p:cNvPr>
          <p:cNvSpPr/>
          <p:nvPr/>
        </p:nvSpPr>
        <p:spPr>
          <a:xfrm>
            <a:off x="5781675" y="2849233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Semantic Analysis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8DD50B9-6AED-48EB-9F74-066283C1BB04}"/>
              </a:ext>
            </a:extLst>
          </p:cNvPr>
          <p:cNvSpPr/>
          <p:nvPr/>
        </p:nvSpPr>
        <p:spPr>
          <a:xfrm>
            <a:off x="8086725" y="2834855"/>
            <a:ext cx="1490477" cy="73195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Semantic Extraction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47E00504-C4EE-45A9-A0FC-DD32EFF0BAB1}"/>
              </a:ext>
            </a:extLst>
          </p:cNvPr>
          <p:cNvSpPr/>
          <p:nvPr/>
        </p:nvSpPr>
        <p:spPr>
          <a:xfrm>
            <a:off x="10363200" y="2856422"/>
            <a:ext cx="1421128" cy="759247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cs typeface="Calibri"/>
              </a:rPr>
              <a:t>MarkLogic</a:t>
            </a:r>
            <a:endParaRPr lang="en-US" err="1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D2F479D-A510-42FD-BE87-BAFDF14EE1F1}"/>
              </a:ext>
            </a:extLst>
          </p:cNvPr>
          <p:cNvSpPr/>
          <p:nvPr/>
        </p:nvSpPr>
        <p:spPr>
          <a:xfrm>
            <a:off x="7419975" y="3064894"/>
            <a:ext cx="571711" cy="367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4B946DF-3381-4621-958B-D4F4F2D3C63B}"/>
              </a:ext>
            </a:extLst>
          </p:cNvPr>
          <p:cNvSpPr/>
          <p:nvPr/>
        </p:nvSpPr>
        <p:spPr>
          <a:xfrm>
            <a:off x="9715500" y="3064894"/>
            <a:ext cx="571711" cy="3679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537B0-11F1-43FD-AE94-9A56351BBDD5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5640853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4992240-A497-4D51-B758-BA30AC29A469}"/>
              </a:ext>
            </a:extLst>
          </p:cNvPr>
          <p:cNvSpPr txBox="1"/>
          <p:nvPr/>
        </p:nvSpPr>
        <p:spPr>
          <a:xfrm>
            <a:off x="657775" y="1390650"/>
            <a:ext cx="6427899" cy="3416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3600"/>
              <a:t>NoSQL database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3600"/>
              <a:t>Custom modules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3600"/>
              <a:t>Authorization/Authentication</a:t>
            </a: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A5DB7204-0871-4A94-9924-336D47AA4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747" y="2105025"/>
            <a:ext cx="4743081" cy="1592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1941BF-64C7-4F8A-B9A5-F245B76F4906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err="1"/>
              <a:t>MarkLogic</a:t>
            </a:r>
          </a:p>
        </p:txBody>
      </p:sp>
    </p:spTree>
    <p:extLst>
      <p:ext uri="{BB962C8B-B14F-4D97-AF65-F5344CB8AC3E}">
        <p14:creationId xmlns:p14="http://schemas.microsoft.com/office/powerpoint/2010/main" val="2725214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DF6E6113-D604-4C3A-9A81-5BA93295674D}"/>
              </a:ext>
            </a:extLst>
          </p:cNvPr>
          <p:cNvSpPr/>
          <p:nvPr/>
        </p:nvSpPr>
        <p:spPr>
          <a:xfrm>
            <a:off x="2457450" y="2743200"/>
            <a:ext cx="1812284" cy="1077801"/>
          </a:xfrm>
          <a:prstGeom prst="flowChartMagneticDisk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cs typeface="Calibri"/>
              </a:rPr>
              <a:t>MarkLogic</a:t>
            </a:r>
            <a:endParaRPr lang="en-US" err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B35EE7-4932-483E-8BFB-2022D25FD1E2}"/>
              </a:ext>
            </a:extLst>
          </p:cNvPr>
          <p:cNvSpPr/>
          <p:nvPr/>
        </p:nvSpPr>
        <p:spPr>
          <a:xfrm>
            <a:off x="6477000" y="2786332"/>
            <a:ext cx="2476591" cy="992818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Web Application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6357C81-0EDF-4966-82C2-258AB554C8B3}"/>
              </a:ext>
            </a:extLst>
          </p:cNvPr>
          <p:cNvSpPr/>
          <p:nvPr/>
        </p:nvSpPr>
        <p:spPr>
          <a:xfrm>
            <a:off x="4943475" y="3030747"/>
            <a:ext cx="962971" cy="5277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6427C-0BAC-43CF-83E1-B4DECFE5FDD8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7230415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4C54338-CC83-492B-98D6-9576C61D9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594" y="1123527"/>
            <a:ext cx="4650000" cy="4604800"/>
          </a:xfrm>
          <a:prstGeom prst="rect">
            <a:avLst/>
          </a:prstGeom>
        </p:spPr>
      </p:pic>
      <p:cxnSp>
        <p:nvCxnSpPr>
          <p:cNvPr id="14" name="Straight Connector 6">
            <a:extLst>
              <a:ext uri="{FF2B5EF4-FFF2-40B4-BE49-F238E27FC236}">
                <a16:creationId xmlns:a16="http://schemas.microsoft.com/office/drawing/2014/main" id="{22F6364A-B358-4BEE-B158-0734D2C938D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5A6FE5-8759-40B9-82EA-CCDE1690E5A1}"/>
              </a:ext>
            </a:extLst>
          </p:cNvPr>
          <p:cNvSpPr txBox="1"/>
          <p:nvPr/>
        </p:nvSpPr>
        <p:spPr>
          <a:xfrm>
            <a:off x="238125" y="1457325"/>
            <a:ext cx="3480435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/>
              <a:t>Highlight covenants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cs typeface="Calibri"/>
              </a:rPr>
              <a:t>Suggest functionality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cs typeface="Calibri"/>
              </a:rPr>
              <a:t>Raw document view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40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6589CC-DDCE-421F-AEA7-82562B103509}"/>
              </a:ext>
            </a:extLst>
          </p:cNvPr>
          <p:cNvSpPr txBox="1"/>
          <p:nvPr/>
        </p:nvSpPr>
        <p:spPr>
          <a:xfrm>
            <a:off x="123825" y="190500"/>
            <a:ext cx="3556194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5987671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66EDFD7-1833-4CBA-AD8A-91D6DEBE0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FD8DE7-61D1-403E-9535-01A84740C975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Huge DOM ?!</a:t>
            </a:r>
          </a:p>
        </p:txBody>
      </p:sp>
    </p:spTree>
    <p:extLst>
      <p:ext uri="{BB962C8B-B14F-4D97-AF65-F5344CB8AC3E}">
        <p14:creationId xmlns:p14="http://schemas.microsoft.com/office/powerpoint/2010/main" val="48223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C3CBDD03-DC92-4981-BDB9-32C18AD58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"/>
          <a:stretch/>
        </p:blipFill>
        <p:spPr>
          <a:xfrm>
            <a:off x="62787" y="10"/>
            <a:ext cx="12066446" cy="6857990"/>
          </a:xfrm>
          <a:prstGeom prst="rect">
            <a:avLst/>
          </a:prstGeom>
        </p:spPr>
      </p:pic>
      <p:sp>
        <p:nvSpPr>
          <p:cNvPr id="10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44CEFD6-BB15-47DA-8CEF-219DDB3D99A6}"/>
              </a:ext>
            </a:extLst>
          </p:cNvPr>
          <p:cNvSpPr txBox="1">
            <a:spLocks/>
          </p:cNvSpPr>
          <p:nvPr/>
        </p:nvSpPr>
        <p:spPr>
          <a:xfrm>
            <a:off x="1028700" y="190501"/>
            <a:ext cx="2886075" cy="24860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>
                <a:solidFill>
                  <a:schemeClr val="bg1"/>
                </a:solidFill>
              </a:rPr>
              <a:t>Covenant Monitoring Process </a:t>
            </a:r>
          </a:p>
        </p:txBody>
      </p:sp>
    </p:spTree>
    <p:extLst>
      <p:ext uri="{BB962C8B-B14F-4D97-AF65-F5344CB8AC3E}">
        <p14:creationId xmlns:p14="http://schemas.microsoft.com/office/powerpoint/2010/main" val="1243634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4B44B63-E2A9-4983-B606-77F0C5676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583" y="485775"/>
            <a:ext cx="8623073" cy="57463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1CFB9F-8A2C-41B2-AE51-A0EC14BEA8B6}"/>
              </a:ext>
            </a:extLst>
          </p:cNvPr>
          <p:cNvSpPr/>
          <p:nvPr/>
        </p:nvSpPr>
        <p:spPr>
          <a:xfrm>
            <a:off x="5224068" y="4714875"/>
            <a:ext cx="3826254" cy="1003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F204B3-2522-4C0D-B206-B80A0CE4F351}"/>
              </a:ext>
            </a:extLst>
          </p:cNvPr>
          <p:cNvSpPr/>
          <p:nvPr/>
        </p:nvSpPr>
        <p:spPr>
          <a:xfrm>
            <a:off x="5891378" y="5048250"/>
            <a:ext cx="652144" cy="521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75DC8-5E6C-4CA4-A786-F9899D079DDB}"/>
              </a:ext>
            </a:extLst>
          </p:cNvPr>
          <p:cNvSpPr txBox="1"/>
          <p:nvPr/>
        </p:nvSpPr>
        <p:spPr>
          <a:xfrm>
            <a:off x="161925" y="2857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6EA951-61BE-45DC-9F0D-C143FF37C034}"/>
              </a:ext>
            </a:extLst>
          </p:cNvPr>
          <p:cNvSpPr/>
          <p:nvPr/>
        </p:nvSpPr>
        <p:spPr>
          <a:xfrm>
            <a:off x="6548117" y="5048251"/>
            <a:ext cx="652144" cy="521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A776A3-784B-4F11-9BCA-9923798267D0}"/>
              </a:ext>
            </a:extLst>
          </p:cNvPr>
          <p:cNvSpPr/>
          <p:nvPr/>
        </p:nvSpPr>
        <p:spPr>
          <a:xfrm>
            <a:off x="7204858" y="5048251"/>
            <a:ext cx="652144" cy="521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3604C7-6FDC-4BC3-8337-02D8D8F18A40}"/>
              </a:ext>
            </a:extLst>
          </p:cNvPr>
          <p:cNvSpPr/>
          <p:nvPr/>
        </p:nvSpPr>
        <p:spPr>
          <a:xfrm>
            <a:off x="7861594" y="5048251"/>
            <a:ext cx="652144" cy="521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89E589-E36E-489C-840A-318B868C723E}"/>
              </a:ext>
            </a:extLst>
          </p:cNvPr>
          <p:cNvSpPr txBox="1"/>
          <p:nvPr/>
        </p:nvSpPr>
        <p:spPr>
          <a:xfrm>
            <a:off x="5224070" y="4714875"/>
            <a:ext cx="1549935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Memory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FA7336E6-D418-4FEA-8261-E7BF2C136410}"/>
              </a:ext>
            </a:extLst>
          </p:cNvPr>
          <p:cNvSpPr/>
          <p:nvPr/>
        </p:nvSpPr>
        <p:spPr>
          <a:xfrm>
            <a:off x="5891378" y="1885950"/>
            <a:ext cx="2500476" cy="185841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0000"/>
                </a:solidFill>
              </a:rPr>
              <a:t>DOM</a:t>
            </a:r>
          </a:p>
          <a:p>
            <a:pPr algn="ctr"/>
            <a:r>
              <a:rPr lang="en-US" sz="2400">
                <a:solidFill>
                  <a:srgbClr val="000000"/>
                </a:solidFill>
              </a:rPr>
              <a:t>&lt;&gt;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11EB86-5EBB-4D52-B1FE-3B4E6661B4ED}"/>
              </a:ext>
            </a:extLst>
          </p:cNvPr>
          <p:cNvSpPr/>
          <p:nvPr/>
        </p:nvSpPr>
        <p:spPr>
          <a:xfrm rot="16200000">
            <a:off x="6922458" y="4038600"/>
            <a:ext cx="427162" cy="39406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D3050-A140-4916-A58D-65B994287CC0}"/>
              </a:ext>
            </a:extLst>
          </p:cNvPr>
          <p:cNvSpPr txBox="1"/>
          <p:nvPr/>
        </p:nvSpPr>
        <p:spPr>
          <a:xfrm>
            <a:off x="7260433" y="409109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Attach/Detach on scroll</a:t>
            </a:r>
          </a:p>
        </p:txBody>
      </p:sp>
    </p:spTree>
    <p:extLst>
      <p:ext uri="{BB962C8B-B14F-4D97-AF65-F5344CB8AC3E}">
        <p14:creationId xmlns:p14="http://schemas.microsoft.com/office/powerpoint/2010/main" val="2269357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30F55B5D-2B68-4F5F-BD9F-A6DB304B3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349C0BB-32B5-4549-8A73-2F095D091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BC5454-4239-4F26-9737-2E9E48E64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0667" y="2187743"/>
            <a:ext cx="5293449" cy="2482515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How about Deployment?!</a:t>
            </a:r>
          </a:p>
        </p:txBody>
      </p:sp>
    </p:spTree>
    <p:extLst>
      <p:ext uri="{BB962C8B-B14F-4D97-AF65-F5344CB8AC3E}">
        <p14:creationId xmlns:p14="http://schemas.microsoft.com/office/powerpoint/2010/main" val="3259388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07F7E6A-6C1E-4C75-B42A-A603B8219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827937"/>
            <a:ext cx="6553545" cy="5210068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EEFF3A1-5A78-48BA-A712-6795C3771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Docker?</a:t>
            </a:r>
          </a:p>
        </p:txBody>
      </p:sp>
    </p:spTree>
    <p:extLst>
      <p:ext uri="{BB962C8B-B14F-4D97-AF65-F5344CB8AC3E}">
        <p14:creationId xmlns:p14="http://schemas.microsoft.com/office/powerpoint/2010/main" val="1403956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47E976E-68FF-471A-8F39-90EDD8B39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897" y="676275"/>
            <a:ext cx="5452534" cy="53616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992240-A497-4D51-B758-BA30AC29A469}"/>
              </a:ext>
            </a:extLst>
          </p:cNvPr>
          <p:cNvSpPr txBox="1"/>
          <p:nvPr/>
        </p:nvSpPr>
        <p:spPr>
          <a:xfrm>
            <a:off x="657775" y="1390650"/>
            <a:ext cx="6427899" cy="41549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3600"/>
              <a:t>Links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3600"/>
              <a:t>Volumes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3600"/>
              <a:t>Scalability (OCR Worker)</a:t>
            </a:r>
          </a:p>
          <a:p>
            <a:pPr>
              <a:lnSpc>
                <a:spcPct val="200000"/>
              </a:lnSpc>
            </a:pPr>
            <a:r>
              <a:rPr lang="en-US" sz="2400"/>
              <a:t>    docker-compose scale --</a:t>
            </a:r>
            <a:r>
              <a:rPr lang="en-US" sz="2400" err="1"/>
              <a:t>ocr</a:t>
            </a:r>
            <a:r>
              <a:rPr lang="en-US" sz="2400"/>
              <a:t>-worker=5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B65F68-A935-4142-A87D-AF37E644F6BF}"/>
              </a:ext>
            </a:extLst>
          </p:cNvPr>
          <p:cNvSpPr txBox="1"/>
          <p:nvPr/>
        </p:nvSpPr>
        <p:spPr>
          <a:xfrm>
            <a:off x="161925" y="285750"/>
            <a:ext cx="3494542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Docker-Compose</a:t>
            </a:r>
          </a:p>
        </p:txBody>
      </p:sp>
    </p:spTree>
    <p:extLst>
      <p:ext uri="{BB962C8B-B14F-4D97-AF65-F5344CB8AC3E}">
        <p14:creationId xmlns:p14="http://schemas.microsoft.com/office/powerpoint/2010/main" val="22722723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9240EC-32AC-4073-AD59-F6646FEA6326}"/>
              </a:ext>
            </a:extLst>
          </p:cNvPr>
          <p:cNvSpPr txBox="1"/>
          <p:nvPr/>
        </p:nvSpPr>
        <p:spPr>
          <a:xfrm>
            <a:off x="161925" y="285750"/>
            <a:ext cx="4474028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Future improvements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63D501-959C-4EBC-8A44-EED1ED0D2A94}"/>
              </a:ext>
            </a:extLst>
          </p:cNvPr>
          <p:cNvSpPr txBox="1"/>
          <p:nvPr/>
        </p:nvSpPr>
        <p:spPr>
          <a:xfrm>
            <a:off x="238125" y="1457325"/>
            <a:ext cx="10021671" cy="45243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dirty="0"/>
              <a:t>Comply with production security aspects (in progress)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dirty="0"/>
              <a:t>Deep learning for table and paragraph detection (in progress)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dirty="0"/>
              <a:t>Aspect term extraction using CRF model for semantic extraction (in progress)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dirty="0"/>
              <a:t>Different UX improvements (ex: highlight based on confidence)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cs typeface="Calibri"/>
              </a:rPr>
              <a:t>Switch to Kubernetes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653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erson with his hand on his face&#10;&#10;Description generated with high confidence">
            <a:extLst>
              <a:ext uri="{FF2B5EF4-FFF2-40B4-BE49-F238E27FC236}">
                <a16:creationId xmlns:a16="http://schemas.microsoft.com/office/drawing/2014/main" id="{43477C0C-BBC4-4424-9AF9-FFBEA2496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t="15018" b="1026"/>
          <a:stretch/>
        </p:blipFill>
        <p:spPr>
          <a:xfrm>
            <a:off x="20" y="-13744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E5E158-6F89-482D-816C-C0A27726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90973" y="571500"/>
            <a:ext cx="4388158" cy="7019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233230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A picture containing wall, indoor, person, photo&#10;&#10;Description generated with high confidence">
            <a:extLst>
              <a:ext uri="{FF2B5EF4-FFF2-40B4-BE49-F238E27FC236}">
                <a16:creationId xmlns:a16="http://schemas.microsoft.com/office/drawing/2014/main" id="{12C1DFA0-592D-439D-9679-71008617C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47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6C14C7B-BCEC-4B3C-8128-B6A2D452B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0E3A193-7185-49F9-B18F-394D8DB5E2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/>
          </a:blip>
          <a:srcRect t="30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31FD8C4-2E0A-4CFA-8762-38553740A9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156" y="730387"/>
            <a:ext cx="6860822" cy="5489438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r>
              <a:rPr lang="en-US" sz="5400"/>
              <a:t>Scope?!</a:t>
            </a:r>
          </a:p>
        </p:txBody>
      </p:sp>
    </p:spTree>
    <p:extLst>
      <p:ext uri="{BB962C8B-B14F-4D97-AF65-F5344CB8AC3E}">
        <p14:creationId xmlns:p14="http://schemas.microsoft.com/office/powerpoint/2010/main" val="1881375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4">
            <a:extLst>
              <a:ext uri="{FF2B5EF4-FFF2-40B4-BE49-F238E27FC236}">
                <a16:creationId xmlns:a16="http://schemas.microsoft.com/office/drawing/2014/main" id="{B558F58E-93BA-44A3-BCDA-585AFF2E4F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25B0B53-852C-4CC5-BD3D-DBFC96F9B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15304" r="23582" b="-1"/>
          <a:stretch/>
        </p:blipFill>
        <p:spPr>
          <a:xfrm>
            <a:off x="5913123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cxnSp>
        <p:nvCxnSpPr>
          <p:cNvPr id="38" name="Straight Arrow Connector 36">
            <a:extLst>
              <a:ext uri="{FF2B5EF4-FFF2-40B4-BE49-F238E27FC236}">
                <a16:creationId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B0913-FABE-46E5-AEF4-EC2F9A352D09}"/>
              </a:ext>
            </a:extLst>
          </p:cNvPr>
          <p:cNvSpPr txBox="1"/>
          <p:nvPr/>
        </p:nvSpPr>
        <p:spPr>
          <a:xfrm>
            <a:off x="655320" y="2631125"/>
            <a:ext cx="4983480" cy="23974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atin typeface="+mj-lt"/>
                <a:ea typeface="+mj-ea"/>
                <a:cs typeface="+mj-cs"/>
              </a:rPr>
              <a:t>Ease the work of the  front office employee </a:t>
            </a:r>
          </a:p>
        </p:txBody>
      </p:sp>
    </p:spTree>
    <p:extLst>
      <p:ext uri="{BB962C8B-B14F-4D97-AF65-F5344CB8AC3E}">
        <p14:creationId xmlns:p14="http://schemas.microsoft.com/office/powerpoint/2010/main" val="498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402A0B3-2145-407D-B764-E4F3ECD1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71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670</Words>
  <Application>Microsoft Office PowerPoint</Application>
  <PresentationFormat>Widescreen</PresentationFormat>
  <Paragraphs>228</Paragraphs>
  <Slides>67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Automating financial processes    *using Machine Learning   </vt:lpstr>
      <vt:lpstr>About me</vt:lpstr>
      <vt:lpstr>Context/Problem</vt:lpstr>
      <vt:lpstr>PowerPoint Presentation</vt:lpstr>
      <vt:lpstr>PowerPoint Presentation</vt:lpstr>
      <vt:lpstr>PowerPoint Presentation</vt:lpstr>
      <vt:lpstr>Scope?!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about Deployment?!</vt:lpstr>
      <vt:lpstr>Why Docker?</vt:lpstr>
      <vt:lpstr>PowerPoint Presentation</vt:lpstr>
      <vt:lpstr>PowerPoint Presentation</vt:lpstr>
      <vt:lpstr>Q&amp;A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financial processes    *using Machine Learning   </dc:title>
  <cp:lastModifiedBy>Alexandru Mortan</cp:lastModifiedBy>
  <cp:revision>170</cp:revision>
  <dcterms:modified xsi:type="dcterms:W3CDTF">2018-03-30T14:47:37Z</dcterms:modified>
</cp:coreProperties>
</file>